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14"/>
  </p:notesMasterIdLst>
  <p:sldIdLst>
    <p:sldId id="256" r:id="rId2"/>
    <p:sldId id="271" r:id="rId3"/>
    <p:sldId id="272" r:id="rId4"/>
    <p:sldId id="274" r:id="rId5"/>
    <p:sldId id="273" r:id="rId6"/>
    <p:sldId id="258" r:id="rId7"/>
    <p:sldId id="270" r:id="rId8"/>
    <p:sldId id="259" r:id="rId9"/>
    <p:sldId id="260" r:id="rId10"/>
    <p:sldId id="267" r:id="rId11"/>
    <p:sldId id="268" r:id="rId12"/>
    <p:sldId id="269" r:id="rId13"/>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8995" autoAdjust="0"/>
    <p:restoredTop sz="91023" autoAdjust="0"/>
  </p:normalViewPr>
  <p:slideViewPr>
    <p:cSldViewPr snapToGrid="0">
      <p:cViewPr varScale="1">
        <p:scale>
          <a:sx n="67" d="100"/>
          <a:sy n="67" d="100"/>
        </p:scale>
        <p:origin x="102" y="8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53F5611-058C-4A05-A429-C50853B04177}" type="datetimeFigureOut">
              <a:rPr lang="en-US" smtClean="0"/>
              <a:t>4/19/2020</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5BCF0300-636F-4E07-B712-3095AC799043}" type="slidenum">
              <a:rPr lang="en-US" smtClean="0"/>
              <a:t>‹#›</a:t>
            </a:fld>
            <a:endParaRPr lang="en-US"/>
          </a:p>
        </p:txBody>
      </p:sp>
    </p:spTree>
    <p:extLst>
      <p:ext uri="{BB962C8B-B14F-4D97-AF65-F5344CB8AC3E}">
        <p14:creationId xmlns:p14="http://schemas.microsoft.com/office/powerpoint/2010/main" val="150558591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As</a:t>
            </a:r>
            <a:r>
              <a:rPr lang="en-US" baseline="0" dirty="0" smtClean="0"/>
              <a:t> elaborated in the article “</a:t>
            </a:r>
            <a:r>
              <a:rPr lang="en-US" dirty="0" smtClean="0"/>
              <a:t>Physiological Differences Between Male and Female” </a:t>
            </a:r>
            <a:r>
              <a:rPr lang="en-US" dirty="0" smtClean="0"/>
              <a:t>Males athletes reach their maximum training peak earlier than women. In athletes, males have large capacities of carrying oxygen than women; on this hand, it makes them achieve their training peak before women. Males have higher speeds than females in physical exercises. Males have a more significant ratio of muscle to body weight, unlike women. Which gives room for higher speed and acceleration; this explains why female pace in different sporting activities is usually 1o% slower than men. Females are more efficient in endurance than males in an exercise, for example, in athletes. Endurance is often determined by one’s body efficient in converting calories to energy. In that regard, female athletes have more capacity of converting glycogen to glucose hence there more endurance.</a:t>
            </a:r>
            <a:endParaRPr lang="en-US" dirty="0"/>
          </a:p>
        </p:txBody>
      </p:sp>
      <p:sp>
        <p:nvSpPr>
          <p:cNvPr id="4" name="Slide Number Placeholder 3"/>
          <p:cNvSpPr>
            <a:spLocks noGrp="1"/>
          </p:cNvSpPr>
          <p:nvPr>
            <p:ph type="sldNum" sz="quarter" idx="10"/>
          </p:nvPr>
        </p:nvSpPr>
        <p:spPr/>
        <p:txBody>
          <a:bodyPr/>
          <a:lstStyle/>
          <a:p>
            <a:fld id="{5BCF0300-636F-4E07-B712-3095AC799043}" type="slidenum">
              <a:rPr lang="en-US" smtClean="0"/>
              <a:t>2</a:t>
            </a:fld>
            <a:endParaRPr lang="en-US"/>
          </a:p>
        </p:txBody>
      </p:sp>
    </p:spTree>
    <p:extLst>
      <p:ext uri="{BB962C8B-B14F-4D97-AF65-F5344CB8AC3E}">
        <p14:creationId xmlns:p14="http://schemas.microsoft.com/office/powerpoint/2010/main" val="83527016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There exists three body types for both males and females as illustrated.  The ectomorph, the endomorph and the mesomorph.</a:t>
            </a:r>
          </a:p>
          <a:p>
            <a:r>
              <a:rPr lang="en-US" sz="1200" kern="1200" dirty="0" smtClean="0">
                <a:solidFill>
                  <a:schemeClr val="tx1"/>
                </a:solidFill>
                <a:effectLst/>
                <a:latin typeface="+mn-lt"/>
                <a:ea typeface="+mn-ea"/>
                <a:cs typeface="+mn-cs"/>
              </a:rPr>
              <a:t>Ectomorph entails slim skinny individuals,  endomorph comprises of  individuals with  solid and generally soft bodied while mesomorph are the large bodied individuals with large bone structures, muscles and have  athletic physique.</a:t>
            </a:r>
          </a:p>
          <a:p>
            <a:endParaRPr lang="en-US" dirty="0"/>
          </a:p>
        </p:txBody>
      </p:sp>
      <p:sp>
        <p:nvSpPr>
          <p:cNvPr id="4" name="Slide Number Placeholder 3"/>
          <p:cNvSpPr>
            <a:spLocks noGrp="1"/>
          </p:cNvSpPr>
          <p:nvPr>
            <p:ph type="sldNum" sz="quarter" idx="10"/>
          </p:nvPr>
        </p:nvSpPr>
        <p:spPr/>
        <p:txBody>
          <a:bodyPr/>
          <a:lstStyle/>
          <a:p>
            <a:fld id="{5BCF0300-636F-4E07-B712-3095AC799043}" type="slidenum">
              <a:rPr lang="en-US" smtClean="0"/>
              <a:t>3</a:t>
            </a:fld>
            <a:endParaRPr lang="en-US"/>
          </a:p>
        </p:txBody>
      </p:sp>
    </p:spTree>
    <p:extLst>
      <p:ext uri="{BB962C8B-B14F-4D97-AF65-F5344CB8AC3E}">
        <p14:creationId xmlns:p14="http://schemas.microsoft.com/office/powerpoint/2010/main" val="264233340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Maslow’s theory of motivation suggest that individuals tend to increase what they need or want to achieve in their lives. People tend to prioritize their needs based on their significance to their lives (</a:t>
            </a:r>
            <a:r>
              <a:rPr lang="en-US" sz="1200" kern="1200" dirty="0" err="1" smtClean="0">
                <a:solidFill>
                  <a:schemeClr val="tx1"/>
                </a:solidFill>
                <a:effectLst/>
                <a:latin typeface="+mn-lt"/>
                <a:ea typeface="+mn-ea"/>
                <a:cs typeface="+mn-cs"/>
              </a:rPr>
              <a:t>Landy</a:t>
            </a:r>
            <a:r>
              <a:rPr lang="en-US" sz="1200" kern="1200" dirty="0" smtClean="0">
                <a:solidFill>
                  <a:schemeClr val="tx1"/>
                </a:solidFill>
                <a:effectLst/>
                <a:latin typeface="+mn-lt"/>
                <a:ea typeface="+mn-ea"/>
                <a:cs typeface="+mn-cs"/>
              </a:rPr>
              <a:t>, J. &amp; Farr, L., 2013). Employee’s job satisfaction is based on the needs of the employees including a number of factors that bring a considerable level of satisfaction. Maslow’s theory is based on biological, physical, psychological as well as social needs of human beings. The theory developed five-stage theory, which places individual needs in different classes and prioritizes their realization (</a:t>
            </a:r>
            <a:r>
              <a:rPr lang="en-US" sz="1200" kern="1200" dirty="0" err="1" smtClean="0">
                <a:solidFill>
                  <a:schemeClr val="tx1"/>
                </a:solidFill>
                <a:effectLst/>
                <a:latin typeface="+mn-lt"/>
                <a:ea typeface="+mn-ea"/>
                <a:cs typeface="+mn-cs"/>
              </a:rPr>
              <a:t>Houldsworth</a:t>
            </a:r>
            <a:r>
              <a:rPr lang="en-US" sz="1200" kern="1200" dirty="0" smtClean="0">
                <a:solidFill>
                  <a:schemeClr val="tx1"/>
                </a:solidFill>
                <a:effectLst/>
                <a:latin typeface="+mn-lt"/>
                <a:ea typeface="+mn-ea"/>
                <a:cs typeface="+mn-cs"/>
              </a:rPr>
              <a:t>, E. &amp; </a:t>
            </a:r>
            <a:r>
              <a:rPr lang="en-US" sz="1200" kern="1200" dirty="0" err="1" smtClean="0">
                <a:solidFill>
                  <a:schemeClr val="tx1"/>
                </a:solidFill>
                <a:effectLst/>
                <a:latin typeface="+mn-lt"/>
                <a:ea typeface="+mn-ea"/>
                <a:cs typeface="+mn-cs"/>
              </a:rPr>
              <a:t>Jirasinghe</a:t>
            </a:r>
            <a:r>
              <a:rPr lang="en-US" sz="1200" kern="1200" dirty="0" smtClean="0">
                <a:solidFill>
                  <a:schemeClr val="tx1"/>
                </a:solidFill>
                <a:effectLst/>
                <a:latin typeface="+mn-lt"/>
                <a:ea typeface="+mn-ea"/>
                <a:cs typeface="+mn-cs"/>
              </a:rPr>
              <a:t>, D., 2016). </a:t>
            </a:r>
          </a:p>
          <a:p>
            <a:endParaRPr lang="en-US" dirty="0" smtClean="0"/>
          </a:p>
          <a:p>
            <a:endParaRPr lang="en-US" dirty="0"/>
          </a:p>
        </p:txBody>
      </p:sp>
      <p:sp>
        <p:nvSpPr>
          <p:cNvPr id="4" name="Slide Number Placeholder 3"/>
          <p:cNvSpPr>
            <a:spLocks noGrp="1"/>
          </p:cNvSpPr>
          <p:nvPr>
            <p:ph type="sldNum" sz="quarter" idx="10"/>
          </p:nvPr>
        </p:nvSpPr>
        <p:spPr/>
        <p:txBody>
          <a:bodyPr/>
          <a:lstStyle/>
          <a:p>
            <a:fld id="{5BCF0300-636F-4E07-B712-3095AC799043}" type="slidenum">
              <a:rPr lang="en-US" smtClean="0"/>
              <a:t>4</a:t>
            </a:fld>
            <a:endParaRPr lang="en-US"/>
          </a:p>
        </p:txBody>
      </p:sp>
    </p:spTree>
    <p:extLst>
      <p:ext uri="{BB962C8B-B14F-4D97-AF65-F5344CB8AC3E}">
        <p14:creationId xmlns:p14="http://schemas.microsoft.com/office/powerpoint/2010/main" val="97347927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5BCF0300-636F-4E07-B712-3095AC799043}" type="slidenum">
              <a:rPr lang="en-US" smtClean="0"/>
              <a:t>6</a:t>
            </a:fld>
            <a:endParaRPr lang="en-US"/>
          </a:p>
        </p:txBody>
      </p:sp>
    </p:spTree>
    <p:extLst>
      <p:ext uri="{BB962C8B-B14F-4D97-AF65-F5344CB8AC3E}">
        <p14:creationId xmlns:p14="http://schemas.microsoft.com/office/powerpoint/2010/main" val="197073672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Also known as the Tow-factor theory, Herzberg’s theory was derived from studies aimed to determine factors that determine good or bad feelings of employees in regards to their jobs. Herzberg suggested that there are five main features of work, which result in satisfaction such as recognition, achievement, job itself, advancement and responsibility (</a:t>
            </a:r>
            <a:r>
              <a:rPr lang="en-US" sz="1200" kern="1200" dirty="0" err="1" smtClean="0">
                <a:solidFill>
                  <a:schemeClr val="tx1"/>
                </a:solidFill>
                <a:effectLst/>
                <a:latin typeface="+mn-lt"/>
                <a:ea typeface="+mn-ea"/>
                <a:cs typeface="+mn-cs"/>
              </a:rPr>
              <a:t>Landy</a:t>
            </a:r>
            <a:r>
              <a:rPr lang="en-US" sz="1200" kern="1200" dirty="0" smtClean="0">
                <a:solidFill>
                  <a:schemeClr val="tx1"/>
                </a:solidFill>
                <a:effectLst/>
                <a:latin typeface="+mn-lt"/>
                <a:ea typeface="+mn-ea"/>
                <a:cs typeface="+mn-cs"/>
              </a:rPr>
              <a:t>, J. &amp; Farr, L., 2013). Employee motivation is often affected by several factors such as pay, supervision, approach, working conditions as well as interrelationship at work (</a:t>
            </a:r>
            <a:r>
              <a:rPr lang="en-US" sz="1200" kern="1200" dirty="0" err="1" smtClean="0">
                <a:solidFill>
                  <a:schemeClr val="tx1"/>
                </a:solidFill>
                <a:effectLst/>
                <a:latin typeface="+mn-lt"/>
                <a:ea typeface="+mn-ea"/>
                <a:cs typeface="+mn-cs"/>
              </a:rPr>
              <a:t>Houldsworth</a:t>
            </a:r>
            <a:r>
              <a:rPr lang="en-US" sz="1200" kern="1200" dirty="0" smtClean="0">
                <a:solidFill>
                  <a:schemeClr val="tx1"/>
                </a:solidFill>
                <a:effectLst/>
                <a:latin typeface="+mn-lt"/>
                <a:ea typeface="+mn-ea"/>
                <a:cs typeface="+mn-cs"/>
              </a:rPr>
              <a:t>, E. &amp; </a:t>
            </a:r>
            <a:r>
              <a:rPr lang="en-US" sz="1200" kern="1200" dirty="0" err="1" smtClean="0">
                <a:solidFill>
                  <a:schemeClr val="tx1"/>
                </a:solidFill>
                <a:effectLst/>
                <a:latin typeface="+mn-lt"/>
                <a:ea typeface="+mn-ea"/>
                <a:cs typeface="+mn-cs"/>
              </a:rPr>
              <a:t>Jirasinghe</a:t>
            </a:r>
            <a:r>
              <a:rPr lang="en-US" sz="1200" kern="1200" dirty="0" smtClean="0">
                <a:solidFill>
                  <a:schemeClr val="tx1"/>
                </a:solidFill>
                <a:effectLst/>
                <a:latin typeface="+mn-lt"/>
                <a:ea typeface="+mn-ea"/>
                <a:cs typeface="+mn-cs"/>
              </a:rPr>
              <a:t>, D., 2016).       </a:t>
            </a:r>
          </a:p>
          <a:p>
            <a:endParaRPr lang="en-US" dirty="0"/>
          </a:p>
        </p:txBody>
      </p:sp>
      <p:sp>
        <p:nvSpPr>
          <p:cNvPr id="4" name="Slide Number Placeholder 3"/>
          <p:cNvSpPr>
            <a:spLocks noGrp="1"/>
          </p:cNvSpPr>
          <p:nvPr>
            <p:ph type="sldNum" sz="quarter" idx="10"/>
          </p:nvPr>
        </p:nvSpPr>
        <p:spPr/>
        <p:txBody>
          <a:bodyPr/>
          <a:lstStyle/>
          <a:p>
            <a:fld id="{5BCF0300-636F-4E07-B712-3095AC799043}" type="slidenum">
              <a:rPr lang="en-US" smtClean="0"/>
              <a:t>8</a:t>
            </a:fld>
            <a:endParaRPr lang="en-US"/>
          </a:p>
        </p:txBody>
      </p:sp>
    </p:spTree>
    <p:extLst>
      <p:ext uri="{BB962C8B-B14F-4D97-AF65-F5344CB8AC3E}">
        <p14:creationId xmlns:p14="http://schemas.microsoft.com/office/powerpoint/2010/main" val="333139067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154955" y="1447800"/>
            <a:ext cx="8825658" cy="3329581"/>
          </a:xfrm>
        </p:spPr>
        <p:txBody>
          <a:bodyPr anchor="b"/>
          <a:lstStyle>
            <a:lvl1pPr>
              <a:defRPr sz="7200"/>
            </a:lvl1pPr>
          </a:lstStyle>
          <a:p>
            <a:r>
              <a:rPr lang="en-US" smtClean="0"/>
              <a:t>Click to edit Master title style</a:t>
            </a:r>
            <a:endParaRPr lang="en-US" dirty="0"/>
          </a:p>
        </p:txBody>
      </p:sp>
      <p:sp>
        <p:nvSpPr>
          <p:cNvPr id="3" name="Subtitle 2"/>
          <p:cNvSpPr>
            <a:spLocks noGrp="1"/>
          </p:cNvSpPr>
          <p:nvPr>
            <p:ph type="subTitle" idx="1"/>
          </p:nvPr>
        </p:nvSpPr>
        <p:spPr>
          <a:xfrm>
            <a:off x="1154955" y="4777380"/>
            <a:ext cx="8825658" cy="861420"/>
          </a:xfrm>
        </p:spPr>
        <p:txBody>
          <a:bodyPr anchor="t"/>
          <a:lstStyle>
            <a:lvl1pPr marL="0" indent="0" algn="l">
              <a:buNone/>
              <a:defRPr cap="all">
                <a:solidFill>
                  <a:schemeClr val="bg2">
                    <a:lumMod val="40000"/>
                    <a:lumOff val="6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0BD3D87D-781A-44CA-B287-F015AC5F5A6E}" type="datetimeFigureOut">
              <a:rPr lang="en-US" smtClean="0"/>
              <a:t>4/19/2020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A6E03C8-C22B-4243-8B4D-52AB9DEFEBFE}" type="slidenum">
              <a:rPr lang="en-US" smtClean="0"/>
              <a:t>‹#›</a:t>
            </a:fld>
            <a:endParaRPr lang="en-US"/>
          </a:p>
        </p:txBody>
      </p:sp>
    </p:spTree>
    <p:extLst>
      <p:ext uri="{BB962C8B-B14F-4D97-AF65-F5344CB8AC3E}">
        <p14:creationId xmlns:p14="http://schemas.microsoft.com/office/powerpoint/2010/main" val="101501513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3"/>
          <p:cNvSpPr>
            <a:spLocks noGrp="1"/>
          </p:cNvSpPr>
          <p:nvPr>
            <p:ph type="dt" sz="half" idx="10"/>
          </p:nvPr>
        </p:nvSpPr>
        <p:spPr/>
        <p:txBody>
          <a:bodyPr/>
          <a:lstStyle/>
          <a:p>
            <a:fld id="{0BD3D87D-781A-44CA-B287-F015AC5F5A6E}" type="datetimeFigureOut">
              <a:rPr lang="en-US" smtClean="0"/>
              <a:t>4/19/2020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A6E03C8-C22B-4243-8B4D-52AB9DEFEBFE}" type="slidenum">
              <a:rPr lang="en-US" smtClean="0"/>
              <a:t>‹#›</a:t>
            </a:fld>
            <a:endParaRPr lang="en-US"/>
          </a:p>
        </p:txBody>
      </p:sp>
    </p:spTree>
    <p:extLst>
      <p:ext uri="{BB962C8B-B14F-4D97-AF65-F5344CB8AC3E}">
        <p14:creationId xmlns:p14="http://schemas.microsoft.com/office/powerpoint/2010/main" val="182843436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154956" y="2861733"/>
            <a:ext cx="8825657" cy="1915647"/>
          </a:xfrm>
        </p:spPr>
        <p:txBody>
          <a:bodyPr anchor="b"/>
          <a:lstStyle>
            <a:lvl1pPr algn="l">
              <a:defRPr sz="40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1154955" y="4777381"/>
            <a:ext cx="8825658" cy="860400"/>
          </a:xfrm>
        </p:spPr>
        <p:txBody>
          <a:bodyPr anchor="t"/>
          <a:lstStyle>
            <a:lvl1pPr marL="0" indent="0" algn="l">
              <a:buNone/>
              <a:defRPr sz="2000" cap="all">
                <a:solidFill>
                  <a:schemeClr val="bg2">
                    <a:lumMod val="40000"/>
                    <a:lumOff val="6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0BD3D87D-781A-44CA-B287-F015AC5F5A6E}" type="datetimeFigureOut">
              <a:rPr lang="en-US" smtClean="0"/>
              <a:t>4/19/2020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A6E03C8-C22B-4243-8B4D-52AB9DEFEBFE}" type="slidenum">
              <a:rPr lang="en-US" smtClean="0"/>
              <a:t>‹#›</a:t>
            </a:fld>
            <a:endParaRPr lang="en-US"/>
          </a:p>
        </p:txBody>
      </p:sp>
    </p:spTree>
    <p:extLst>
      <p:ext uri="{BB962C8B-B14F-4D97-AF65-F5344CB8AC3E}">
        <p14:creationId xmlns:p14="http://schemas.microsoft.com/office/powerpoint/2010/main" val="64306092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1103312" y="2060575"/>
            <a:ext cx="4396339" cy="4195763"/>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5654493" y="2056092"/>
            <a:ext cx="4396341" cy="4200245"/>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0BD3D87D-781A-44CA-B287-F015AC5F5A6E}" type="datetimeFigureOut">
              <a:rPr lang="en-US" smtClean="0"/>
              <a:t>4/19/2020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A6E03C8-C22B-4243-8B4D-52AB9DEFEBFE}" type="slidenum">
              <a:rPr lang="en-US" smtClean="0"/>
              <a:t>‹#›</a:t>
            </a:fld>
            <a:endParaRPr lang="en-US"/>
          </a:p>
        </p:txBody>
      </p:sp>
    </p:spTree>
    <p:extLst>
      <p:ext uri="{BB962C8B-B14F-4D97-AF65-F5344CB8AC3E}">
        <p14:creationId xmlns:p14="http://schemas.microsoft.com/office/powerpoint/2010/main" val="381393506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1103313" y="1905000"/>
            <a:ext cx="4396338"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1103312" y="2514600"/>
            <a:ext cx="4396339"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5654495" y="1905000"/>
            <a:ext cx="4396339"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654495" y="2514600"/>
            <a:ext cx="4396339"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0BD3D87D-781A-44CA-B287-F015AC5F5A6E}" type="datetimeFigureOut">
              <a:rPr lang="en-US" smtClean="0"/>
              <a:t>4/19/2020</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8A6E03C8-C22B-4243-8B4D-52AB9DEFEBFE}" type="slidenum">
              <a:rPr lang="en-US" smtClean="0"/>
              <a:t>‹#›</a:t>
            </a:fld>
            <a:endParaRPr lang="en-US"/>
          </a:p>
        </p:txBody>
      </p:sp>
    </p:spTree>
    <p:extLst>
      <p:ext uri="{BB962C8B-B14F-4D97-AF65-F5344CB8AC3E}">
        <p14:creationId xmlns:p14="http://schemas.microsoft.com/office/powerpoint/2010/main" val="211322140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7" name="Date Placeholder 2"/>
          <p:cNvSpPr>
            <a:spLocks noGrp="1"/>
          </p:cNvSpPr>
          <p:nvPr>
            <p:ph type="dt" sz="half" idx="10"/>
          </p:nvPr>
        </p:nvSpPr>
        <p:spPr/>
        <p:txBody>
          <a:bodyPr/>
          <a:lstStyle/>
          <a:p>
            <a:fld id="{0BD3D87D-781A-44CA-B287-F015AC5F5A6E}" type="datetimeFigureOut">
              <a:rPr lang="en-US" smtClean="0"/>
              <a:t>4/19/2020</a:t>
            </a:fld>
            <a:endParaRPr lang="en-US"/>
          </a:p>
        </p:txBody>
      </p:sp>
      <p:sp>
        <p:nvSpPr>
          <p:cNvPr id="5" name="Footer Placeholder 3"/>
          <p:cNvSpPr>
            <a:spLocks noGrp="1"/>
          </p:cNvSpPr>
          <p:nvPr>
            <p:ph type="ftr" sz="quarter" idx="11"/>
          </p:nvPr>
        </p:nvSpPr>
        <p:spPr/>
        <p:txBody>
          <a:bodyPr/>
          <a:lstStyle/>
          <a:p>
            <a:endParaRPr lang="en-US"/>
          </a:p>
        </p:txBody>
      </p:sp>
      <p:sp>
        <p:nvSpPr>
          <p:cNvPr id="6" name="Slide Number Placeholder 4"/>
          <p:cNvSpPr>
            <a:spLocks noGrp="1"/>
          </p:cNvSpPr>
          <p:nvPr>
            <p:ph type="sldNum" sz="quarter" idx="12"/>
          </p:nvPr>
        </p:nvSpPr>
        <p:spPr/>
        <p:txBody>
          <a:bodyPr/>
          <a:lstStyle/>
          <a:p>
            <a:fld id="{8A6E03C8-C22B-4243-8B4D-52AB9DEFEBFE}" type="slidenum">
              <a:rPr lang="en-US" smtClean="0"/>
              <a:t>‹#›</a:t>
            </a:fld>
            <a:endParaRPr lang="en-US"/>
          </a:p>
        </p:txBody>
      </p:sp>
    </p:spTree>
    <p:extLst>
      <p:ext uri="{BB962C8B-B14F-4D97-AF65-F5344CB8AC3E}">
        <p14:creationId xmlns:p14="http://schemas.microsoft.com/office/powerpoint/2010/main" val="213489326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7" name="Date Placeholder 1"/>
          <p:cNvSpPr>
            <a:spLocks noGrp="1"/>
          </p:cNvSpPr>
          <p:nvPr>
            <p:ph type="dt" sz="half" idx="10"/>
          </p:nvPr>
        </p:nvSpPr>
        <p:spPr/>
        <p:txBody>
          <a:bodyPr/>
          <a:lstStyle/>
          <a:p>
            <a:fld id="{0BD3D87D-781A-44CA-B287-F015AC5F5A6E}" type="datetimeFigureOut">
              <a:rPr lang="en-US" smtClean="0"/>
              <a:t>4/19/2020</a:t>
            </a:fld>
            <a:endParaRPr lang="en-US"/>
          </a:p>
        </p:txBody>
      </p:sp>
      <p:sp>
        <p:nvSpPr>
          <p:cNvPr id="5" name="Footer Placeholder 2"/>
          <p:cNvSpPr>
            <a:spLocks noGrp="1"/>
          </p:cNvSpPr>
          <p:nvPr>
            <p:ph type="ftr" sz="quarter" idx="11"/>
          </p:nvPr>
        </p:nvSpPr>
        <p:spPr/>
        <p:txBody>
          <a:bodyPr/>
          <a:lstStyle/>
          <a:p>
            <a:endParaRPr lang="en-US"/>
          </a:p>
        </p:txBody>
      </p:sp>
      <p:sp>
        <p:nvSpPr>
          <p:cNvPr id="6" name="Slide Number Placeholder 3"/>
          <p:cNvSpPr>
            <a:spLocks noGrp="1"/>
          </p:cNvSpPr>
          <p:nvPr>
            <p:ph type="sldNum" sz="quarter" idx="12"/>
          </p:nvPr>
        </p:nvSpPr>
        <p:spPr/>
        <p:txBody>
          <a:bodyPr/>
          <a:lstStyle/>
          <a:p>
            <a:fld id="{8A6E03C8-C22B-4243-8B4D-52AB9DEFEBFE}" type="slidenum">
              <a:rPr lang="en-US" smtClean="0"/>
              <a:t>‹#›</a:t>
            </a:fld>
            <a:endParaRPr lang="en-US"/>
          </a:p>
        </p:txBody>
      </p:sp>
    </p:spTree>
    <p:extLst>
      <p:ext uri="{BB962C8B-B14F-4D97-AF65-F5344CB8AC3E}">
        <p14:creationId xmlns:p14="http://schemas.microsoft.com/office/powerpoint/2010/main" val="428895656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54953" y="1447800"/>
            <a:ext cx="3401064" cy="1447800"/>
          </a:xfrm>
        </p:spPr>
        <p:txBody>
          <a:bodyPr anchor="b"/>
          <a:lstStyle>
            <a:lvl1pPr algn="l">
              <a:defRPr sz="2400" b="0"/>
            </a:lvl1pPr>
          </a:lstStyle>
          <a:p>
            <a:r>
              <a:rPr lang="en-US" smtClean="0"/>
              <a:t>Click to edit Master title style</a:t>
            </a:r>
            <a:endParaRPr lang="en-US" dirty="0"/>
          </a:p>
        </p:txBody>
      </p:sp>
      <p:sp>
        <p:nvSpPr>
          <p:cNvPr id="3" name="Content Placeholder 2"/>
          <p:cNvSpPr>
            <a:spLocks noGrp="1"/>
          </p:cNvSpPr>
          <p:nvPr>
            <p:ph idx="1"/>
          </p:nvPr>
        </p:nvSpPr>
        <p:spPr>
          <a:xfrm>
            <a:off x="4784616" y="1447800"/>
            <a:ext cx="5195997" cy="4572000"/>
          </a:xfrm>
        </p:spPr>
        <p:txBody>
          <a:bodyPr anchor="ctr">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1154953" y="3129280"/>
            <a:ext cx="3401063" cy="2895599"/>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7" name="Date Placeholder 4"/>
          <p:cNvSpPr>
            <a:spLocks noGrp="1"/>
          </p:cNvSpPr>
          <p:nvPr>
            <p:ph type="dt" sz="half" idx="10"/>
          </p:nvPr>
        </p:nvSpPr>
        <p:spPr/>
        <p:txBody>
          <a:bodyPr/>
          <a:lstStyle/>
          <a:p>
            <a:fld id="{0BD3D87D-781A-44CA-B287-F015AC5F5A6E}" type="datetimeFigureOut">
              <a:rPr lang="en-US" smtClean="0"/>
              <a:t>4/19/2020</a:t>
            </a:fld>
            <a:endParaRPr lang="en-US"/>
          </a:p>
        </p:txBody>
      </p:sp>
      <p:sp>
        <p:nvSpPr>
          <p:cNvPr id="5" name="Footer Placeholder 5"/>
          <p:cNvSpPr>
            <a:spLocks noGrp="1"/>
          </p:cNvSpPr>
          <p:nvPr>
            <p:ph type="ftr" sz="quarter" idx="11"/>
          </p:nvPr>
        </p:nvSpPr>
        <p:spPr/>
        <p:txBody>
          <a:bodyPr/>
          <a:lstStyle/>
          <a:p>
            <a:endParaRPr lang="en-US"/>
          </a:p>
        </p:txBody>
      </p:sp>
      <p:sp>
        <p:nvSpPr>
          <p:cNvPr id="6" name="Slide Number Placeholder 6"/>
          <p:cNvSpPr>
            <a:spLocks noGrp="1"/>
          </p:cNvSpPr>
          <p:nvPr>
            <p:ph type="sldNum" sz="quarter" idx="12"/>
          </p:nvPr>
        </p:nvSpPr>
        <p:spPr/>
        <p:txBody>
          <a:bodyPr/>
          <a:lstStyle/>
          <a:p>
            <a:fld id="{8A6E03C8-C22B-4243-8B4D-52AB9DEFEBFE}" type="slidenum">
              <a:rPr lang="en-US" smtClean="0"/>
              <a:t>‹#›</a:t>
            </a:fld>
            <a:endParaRPr lang="en-US"/>
          </a:p>
        </p:txBody>
      </p:sp>
    </p:spTree>
    <p:extLst>
      <p:ext uri="{BB962C8B-B14F-4D97-AF65-F5344CB8AC3E}">
        <p14:creationId xmlns:p14="http://schemas.microsoft.com/office/powerpoint/2010/main" val="24136244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53907" y="1854192"/>
            <a:ext cx="5092906" cy="1574808"/>
          </a:xfrm>
        </p:spPr>
        <p:txBody>
          <a:bodyPr anchor="b">
            <a:normAutofit/>
          </a:bodyPr>
          <a:lstStyle>
            <a:lvl1pPr algn="l">
              <a:defRPr sz="36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6949546" y="1143000"/>
            <a:ext cx="3200400" cy="4572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1154954" y="3657600"/>
            <a:ext cx="5084979" cy="1371600"/>
          </a:xfrm>
        </p:spPr>
        <p:txBody>
          <a:bodyPr>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BD3D87D-781A-44CA-B287-F015AC5F5A6E}" type="datetimeFigureOut">
              <a:rPr lang="en-US" smtClean="0"/>
              <a:t>4/19/2020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A6E03C8-C22B-4243-8B4D-52AB9DEFEBFE}" type="slidenum">
              <a:rPr lang="en-US" smtClean="0"/>
              <a:t>‹#›</a:t>
            </a:fld>
            <a:endParaRPr lang="en-US"/>
          </a:p>
        </p:txBody>
      </p:sp>
    </p:spTree>
    <p:extLst>
      <p:ext uri="{BB962C8B-B14F-4D97-AF65-F5344CB8AC3E}">
        <p14:creationId xmlns:p14="http://schemas.microsoft.com/office/powerpoint/2010/main" val="296076626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54956" y="4800587"/>
            <a:ext cx="8825657" cy="566738"/>
          </a:xfrm>
        </p:spPr>
        <p:txBody>
          <a:bodyPr anchor="b">
            <a:normAutofit/>
          </a:bodyPr>
          <a:lstStyle>
            <a:lvl1pPr algn="l">
              <a:defRPr sz="24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1154955" y="685800"/>
            <a:ext cx="8825658" cy="3640666"/>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1154956" y="5367325"/>
            <a:ext cx="8825656"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BD3D87D-781A-44CA-B287-F015AC5F5A6E}" type="datetimeFigureOut">
              <a:rPr lang="en-US" smtClean="0"/>
              <a:t>4/19/2020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A6E03C8-C22B-4243-8B4D-52AB9DEFEBFE}" type="slidenum">
              <a:rPr lang="en-US" smtClean="0"/>
              <a:t>‹#›</a:t>
            </a:fld>
            <a:endParaRPr lang="en-US"/>
          </a:p>
        </p:txBody>
      </p:sp>
    </p:spTree>
    <p:extLst>
      <p:ext uri="{BB962C8B-B14F-4D97-AF65-F5344CB8AC3E}">
        <p14:creationId xmlns:p14="http://schemas.microsoft.com/office/powerpoint/2010/main" val="27975489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1154954" y="1447800"/>
            <a:ext cx="8825659" cy="1981200"/>
          </a:xfrm>
        </p:spPr>
        <p:txBody>
          <a:bodyPr/>
          <a:lstStyle>
            <a:lvl1pPr>
              <a:defRPr sz="4800"/>
            </a:lvl1pPr>
          </a:lstStyle>
          <a:p>
            <a:r>
              <a:rPr lang="en-US" smtClean="0"/>
              <a:t>Click to edit Master title style</a:t>
            </a:r>
            <a:endParaRPr lang="en-US" dirty="0"/>
          </a:p>
        </p:txBody>
      </p:sp>
      <p:sp>
        <p:nvSpPr>
          <p:cNvPr id="8" name="Text Placeholder 3"/>
          <p:cNvSpPr>
            <a:spLocks noGrp="1"/>
          </p:cNvSpPr>
          <p:nvPr>
            <p:ph type="body" sz="half" idx="2"/>
          </p:nvPr>
        </p:nvSpPr>
        <p:spPr>
          <a:xfrm>
            <a:off x="1154954" y="3657600"/>
            <a:ext cx="8825659" cy="23622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0BD3D87D-781A-44CA-B287-F015AC5F5A6E}" type="datetimeFigureOut">
              <a:rPr lang="en-US" smtClean="0"/>
              <a:t>4/19/2020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A6E03C8-C22B-4243-8B4D-52AB9DEFEBFE}" type="slidenum">
              <a:rPr lang="en-US" smtClean="0"/>
              <a:t>‹#›</a:t>
            </a:fld>
            <a:endParaRPr lang="en-US"/>
          </a:p>
        </p:txBody>
      </p:sp>
    </p:spTree>
    <p:extLst>
      <p:ext uri="{BB962C8B-B14F-4D97-AF65-F5344CB8AC3E}">
        <p14:creationId xmlns:p14="http://schemas.microsoft.com/office/powerpoint/2010/main" val="397501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574801" y="1447800"/>
            <a:ext cx="7999315" cy="2323374"/>
          </a:xfrm>
        </p:spPr>
        <p:txBody>
          <a:bodyPr/>
          <a:lstStyle>
            <a:lvl1pPr>
              <a:defRPr sz="4800"/>
            </a:lvl1pPr>
          </a:lstStyle>
          <a:p>
            <a:r>
              <a:rPr lang="en-US" smtClean="0"/>
              <a:t>Click to edit Master title style</a:t>
            </a:r>
            <a:endParaRPr lang="en-US" dirty="0"/>
          </a:p>
        </p:txBody>
      </p:sp>
      <p:sp>
        <p:nvSpPr>
          <p:cNvPr id="11" name="Text Placeholder 3"/>
          <p:cNvSpPr>
            <a:spLocks noGrp="1"/>
          </p:cNvSpPr>
          <p:nvPr>
            <p:ph type="body" sz="half" idx="14"/>
          </p:nvPr>
        </p:nvSpPr>
        <p:spPr>
          <a:xfrm>
            <a:off x="1930400" y="3771174"/>
            <a:ext cx="7279649" cy="342174"/>
          </a:xfrm>
        </p:spPr>
        <p:txBody>
          <a:bodyPr vert="horz" lIns="91440" tIns="45720" rIns="91440" bIns="45720" rtlCol="0" anchor="t">
            <a:normAutofit/>
          </a:bodyPr>
          <a:lstStyle>
            <a:lvl1pPr marL="0" indent="0">
              <a:buNone/>
              <a:defRPr lang="en-US" sz="1400" b="0" i="0" kern="1200" cap="small" dirty="0">
                <a:solidFill>
                  <a:schemeClr val="bg2">
                    <a:lumMod val="40000"/>
                    <a:lumOff val="60000"/>
                  </a:schemeClr>
                </a:solidFill>
                <a:latin typeface="+mj-lt"/>
                <a:ea typeface="+mj-ea"/>
                <a:cs typeface="+mj-cs"/>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lvl="0" indent="0">
              <a:buNone/>
            </a:pPr>
            <a:r>
              <a:rPr lang="en-US" smtClean="0"/>
              <a:t>Click to edit Master text styles</a:t>
            </a:r>
          </a:p>
        </p:txBody>
      </p:sp>
      <p:sp>
        <p:nvSpPr>
          <p:cNvPr id="10" name="Text Placeholder 3"/>
          <p:cNvSpPr>
            <a:spLocks noGrp="1"/>
          </p:cNvSpPr>
          <p:nvPr>
            <p:ph type="body" sz="half" idx="2"/>
          </p:nvPr>
        </p:nvSpPr>
        <p:spPr>
          <a:xfrm>
            <a:off x="1154954" y="4350657"/>
            <a:ext cx="8825659" cy="16764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0BD3D87D-781A-44CA-B287-F015AC5F5A6E}" type="datetimeFigureOut">
              <a:rPr lang="en-US" smtClean="0"/>
              <a:t>4/19/2020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A6E03C8-C22B-4243-8B4D-52AB9DEFEBFE}" type="slidenum">
              <a:rPr lang="en-US" smtClean="0"/>
              <a:t>‹#›</a:t>
            </a:fld>
            <a:endParaRPr lang="en-US"/>
          </a:p>
        </p:txBody>
      </p:sp>
      <p:sp>
        <p:nvSpPr>
          <p:cNvPr id="12" name="TextBox 11"/>
          <p:cNvSpPr txBox="1"/>
          <p:nvPr/>
        </p:nvSpPr>
        <p:spPr>
          <a:xfrm>
            <a:off x="898295" y="971253"/>
            <a:ext cx="801912" cy="1969770"/>
          </a:xfrm>
          <a:prstGeom prst="rect">
            <a:avLst/>
          </a:prstGeom>
          <a:noFill/>
        </p:spPr>
        <p:txBody>
          <a:bodyPr wrap="square" rtlCol="0">
            <a:spAutoFit/>
          </a:bodyPr>
          <a:lstStyle>
            <a:defPPr>
              <a:defRPr lang="en-US"/>
            </a:defPPr>
            <a:lvl1pPr algn="r">
              <a:defRPr sz="12200" b="0" i="0">
                <a:solidFill>
                  <a:schemeClr val="bg2">
                    <a:lumMod val="40000"/>
                    <a:lumOff val="60000"/>
                  </a:schemeClr>
                </a:solidFill>
                <a:latin typeface="Arial"/>
                <a:ea typeface="+mj-ea"/>
                <a:cs typeface="+mj-cs"/>
              </a:defRPr>
            </a:lvl1pPr>
          </a:lstStyle>
          <a:p>
            <a:pPr lvl="0"/>
            <a:r>
              <a:rPr lang="en-US" dirty="0"/>
              <a:t>“</a:t>
            </a:r>
          </a:p>
        </p:txBody>
      </p:sp>
      <p:sp>
        <p:nvSpPr>
          <p:cNvPr id="15" name="TextBox 14"/>
          <p:cNvSpPr txBox="1"/>
          <p:nvPr/>
        </p:nvSpPr>
        <p:spPr>
          <a:xfrm>
            <a:off x="9330490" y="2613787"/>
            <a:ext cx="801912" cy="1969770"/>
          </a:xfrm>
          <a:prstGeom prst="rect">
            <a:avLst/>
          </a:prstGeom>
          <a:noFill/>
        </p:spPr>
        <p:txBody>
          <a:bodyPr wrap="square" rtlCol="0">
            <a:spAutoFit/>
          </a:bodyPr>
          <a:lstStyle>
            <a:defPPr>
              <a:defRPr lang="en-US"/>
            </a:defPPr>
            <a:lvl1pPr algn="r">
              <a:defRPr sz="12200" b="0" i="0">
                <a:solidFill>
                  <a:schemeClr val="bg2">
                    <a:lumMod val="40000"/>
                    <a:lumOff val="60000"/>
                  </a:schemeClr>
                </a:solidFill>
                <a:latin typeface="Arial"/>
                <a:ea typeface="+mj-ea"/>
                <a:cs typeface="+mj-cs"/>
              </a:defRPr>
            </a:lvl1pPr>
          </a:lstStyle>
          <a:p>
            <a:pPr lvl="0"/>
            <a:r>
              <a:rPr lang="en-US" dirty="0"/>
              <a:t>”</a:t>
            </a:r>
          </a:p>
        </p:txBody>
      </p:sp>
    </p:spTree>
    <p:extLst>
      <p:ext uri="{BB962C8B-B14F-4D97-AF65-F5344CB8AC3E}">
        <p14:creationId xmlns:p14="http://schemas.microsoft.com/office/powerpoint/2010/main" val="208819786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1154954" y="3124201"/>
            <a:ext cx="8825660" cy="1653180"/>
          </a:xfrm>
        </p:spPr>
        <p:txBody>
          <a:bodyPr anchor="b"/>
          <a:lstStyle>
            <a:lvl1pPr algn="l">
              <a:defRPr sz="40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1154954" y="4777381"/>
            <a:ext cx="8825659" cy="860400"/>
          </a:xfrm>
        </p:spPr>
        <p:txBody>
          <a:bodyPr anchor="t"/>
          <a:lstStyle>
            <a:lvl1pPr marL="0" indent="0" algn="l">
              <a:buNone/>
              <a:defRPr sz="2000" cap="none">
                <a:solidFill>
                  <a:schemeClr val="bg2">
                    <a:lumMod val="40000"/>
                    <a:lumOff val="6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0BD3D87D-781A-44CA-B287-F015AC5F5A6E}" type="datetimeFigureOut">
              <a:rPr lang="en-US" smtClean="0"/>
              <a:t>4/19/2020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A6E03C8-C22B-4243-8B4D-52AB9DEFEBFE}" type="slidenum">
              <a:rPr lang="en-US" smtClean="0"/>
              <a:t>‹#›</a:t>
            </a:fld>
            <a:endParaRPr lang="en-US"/>
          </a:p>
        </p:txBody>
      </p:sp>
    </p:spTree>
    <p:extLst>
      <p:ext uri="{BB962C8B-B14F-4D97-AF65-F5344CB8AC3E}">
        <p14:creationId xmlns:p14="http://schemas.microsoft.com/office/powerpoint/2010/main" val="78795620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200"/>
            </a:lvl1pPr>
          </a:lstStyle>
          <a:p>
            <a:r>
              <a:rPr lang="en-US" smtClean="0"/>
              <a:t>Click to edit Master title style</a:t>
            </a:r>
            <a:endParaRPr lang="en-US" dirty="0"/>
          </a:p>
        </p:txBody>
      </p:sp>
      <p:sp>
        <p:nvSpPr>
          <p:cNvPr id="3" name="Text Placeholder 2"/>
          <p:cNvSpPr>
            <a:spLocks noGrp="1"/>
          </p:cNvSpPr>
          <p:nvPr>
            <p:ph type="body" idx="1"/>
          </p:nvPr>
        </p:nvSpPr>
        <p:spPr>
          <a:xfrm>
            <a:off x="632947" y="1981200"/>
            <a:ext cx="2946866"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16" name="Text Placeholder 3"/>
          <p:cNvSpPr>
            <a:spLocks noGrp="1"/>
          </p:cNvSpPr>
          <p:nvPr>
            <p:ph type="body" sz="half" idx="15"/>
          </p:nvPr>
        </p:nvSpPr>
        <p:spPr>
          <a:xfrm>
            <a:off x="652463" y="2667000"/>
            <a:ext cx="2927350"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Text Placeholder 4"/>
          <p:cNvSpPr>
            <a:spLocks noGrp="1"/>
          </p:cNvSpPr>
          <p:nvPr>
            <p:ph type="body" sz="quarter" idx="3"/>
          </p:nvPr>
        </p:nvSpPr>
        <p:spPr>
          <a:xfrm>
            <a:off x="3883659" y="1981200"/>
            <a:ext cx="2936241"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19" name="Text Placeholder 3"/>
          <p:cNvSpPr>
            <a:spLocks noGrp="1"/>
          </p:cNvSpPr>
          <p:nvPr>
            <p:ph type="body" sz="half" idx="16"/>
          </p:nvPr>
        </p:nvSpPr>
        <p:spPr>
          <a:xfrm>
            <a:off x="3873106" y="2667000"/>
            <a:ext cx="2946794"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14" name="Text Placeholder 4"/>
          <p:cNvSpPr>
            <a:spLocks noGrp="1"/>
          </p:cNvSpPr>
          <p:nvPr>
            <p:ph type="body" sz="quarter" idx="13"/>
          </p:nvPr>
        </p:nvSpPr>
        <p:spPr>
          <a:xfrm>
            <a:off x="7124700" y="1981200"/>
            <a:ext cx="2932113"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20" name="Text Placeholder 3"/>
          <p:cNvSpPr>
            <a:spLocks noGrp="1"/>
          </p:cNvSpPr>
          <p:nvPr>
            <p:ph type="body" sz="half" idx="17"/>
          </p:nvPr>
        </p:nvSpPr>
        <p:spPr>
          <a:xfrm>
            <a:off x="7124700" y="2667000"/>
            <a:ext cx="2932113"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cxnSp>
        <p:nvCxnSpPr>
          <p:cNvPr id="17" name="Straight Connector 16"/>
          <p:cNvCxnSpPr/>
          <p:nvPr/>
        </p:nvCxnSpPr>
        <p:spPr>
          <a:xfrm>
            <a:off x="3726142" y="2133600"/>
            <a:ext cx="0" cy="3962400"/>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a:off x="6962227" y="2133600"/>
            <a:ext cx="0" cy="3966882"/>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3"/>
          <p:cNvSpPr>
            <a:spLocks noGrp="1"/>
          </p:cNvSpPr>
          <p:nvPr>
            <p:ph type="dt" sz="half" idx="10"/>
          </p:nvPr>
        </p:nvSpPr>
        <p:spPr/>
        <p:txBody>
          <a:bodyPr/>
          <a:lstStyle/>
          <a:p>
            <a:fld id="{0BD3D87D-781A-44CA-B287-F015AC5F5A6E}" type="datetimeFigureOut">
              <a:rPr lang="en-US" smtClean="0"/>
              <a:t>4/19/2020</a:t>
            </a:fld>
            <a:endParaRPr lang="en-US"/>
          </a:p>
        </p:txBody>
      </p:sp>
      <p:sp>
        <p:nvSpPr>
          <p:cNvPr id="4"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A6E03C8-C22B-4243-8B4D-52AB9DEFEBFE}" type="slidenum">
              <a:rPr lang="en-US" smtClean="0"/>
              <a:t>‹#›</a:t>
            </a:fld>
            <a:endParaRPr lang="en-US"/>
          </a:p>
        </p:txBody>
      </p:sp>
    </p:spTree>
    <p:extLst>
      <p:ext uri="{BB962C8B-B14F-4D97-AF65-F5344CB8AC3E}">
        <p14:creationId xmlns:p14="http://schemas.microsoft.com/office/powerpoint/2010/main" val="337484891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200"/>
            </a:lvl1pPr>
          </a:lstStyle>
          <a:p>
            <a:r>
              <a:rPr lang="en-US" smtClean="0"/>
              <a:t>Click to edit Master title style</a:t>
            </a:r>
            <a:endParaRPr lang="en-US" dirty="0"/>
          </a:p>
        </p:txBody>
      </p:sp>
      <p:sp>
        <p:nvSpPr>
          <p:cNvPr id="3" name="Text Placeholder 2"/>
          <p:cNvSpPr>
            <a:spLocks noGrp="1"/>
          </p:cNvSpPr>
          <p:nvPr>
            <p:ph type="body" idx="1"/>
          </p:nvPr>
        </p:nvSpPr>
        <p:spPr>
          <a:xfrm>
            <a:off x="652463" y="4250949"/>
            <a:ext cx="2940050"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29" name="Picture Placeholder 2"/>
          <p:cNvSpPr>
            <a:spLocks noGrp="1" noChangeAspect="1"/>
          </p:cNvSpPr>
          <p:nvPr>
            <p:ph type="pic" idx="15"/>
          </p:nvPr>
        </p:nvSpPr>
        <p:spPr>
          <a:xfrm>
            <a:off x="652463" y="2209800"/>
            <a:ext cx="2940050"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22" name="Text Placeholder 3"/>
          <p:cNvSpPr>
            <a:spLocks noGrp="1"/>
          </p:cNvSpPr>
          <p:nvPr>
            <p:ph type="body" sz="half" idx="18"/>
          </p:nvPr>
        </p:nvSpPr>
        <p:spPr>
          <a:xfrm>
            <a:off x="652463" y="4827211"/>
            <a:ext cx="2940050"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Text Placeholder 4"/>
          <p:cNvSpPr>
            <a:spLocks noGrp="1"/>
          </p:cNvSpPr>
          <p:nvPr>
            <p:ph type="body" sz="quarter" idx="3"/>
          </p:nvPr>
        </p:nvSpPr>
        <p:spPr>
          <a:xfrm>
            <a:off x="3889375" y="4250949"/>
            <a:ext cx="2930525"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30" name="Picture Placeholder 2"/>
          <p:cNvSpPr>
            <a:spLocks noGrp="1" noChangeAspect="1"/>
          </p:cNvSpPr>
          <p:nvPr>
            <p:ph type="pic" idx="21"/>
          </p:nvPr>
        </p:nvSpPr>
        <p:spPr>
          <a:xfrm>
            <a:off x="3889374" y="2209800"/>
            <a:ext cx="2930525"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23" name="Text Placeholder 3"/>
          <p:cNvSpPr>
            <a:spLocks noGrp="1"/>
          </p:cNvSpPr>
          <p:nvPr>
            <p:ph type="body" sz="half" idx="19"/>
          </p:nvPr>
        </p:nvSpPr>
        <p:spPr>
          <a:xfrm>
            <a:off x="3888022" y="4827210"/>
            <a:ext cx="2934406"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14" name="Text Placeholder 4"/>
          <p:cNvSpPr>
            <a:spLocks noGrp="1"/>
          </p:cNvSpPr>
          <p:nvPr>
            <p:ph type="body" sz="quarter" idx="13"/>
          </p:nvPr>
        </p:nvSpPr>
        <p:spPr>
          <a:xfrm>
            <a:off x="7124700" y="4250949"/>
            <a:ext cx="2932113"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31" name="Picture Placeholder 2"/>
          <p:cNvSpPr>
            <a:spLocks noGrp="1" noChangeAspect="1"/>
          </p:cNvSpPr>
          <p:nvPr>
            <p:ph type="pic" idx="22"/>
          </p:nvPr>
        </p:nvSpPr>
        <p:spPr>
          <a:xfrm>
            <a:off x="7124699" y="2209800"/>
            <a:ext cx="2932113"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24" name="Text Placeholder 3"/>
          <p:cNvSpPr>
            <a:spLocks noGrp="1"/>
          </p:cNvSpPr>
          <p:nvPr>
            <p:ph type="body" sz="half" idx="20"/>
          </p:nvPr>
        </p:nvSpPr>
        <p:spPr>
          <a:xfrm>
            <a:off x="7124575" y="4827208"/>
            <a:ext cx="2935997"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cxnSp>
        <p:nvCxnSpPr>
          <p:cNvPr id="19" name="Straight Connector 18"/>
          <p:cNvCxnSpPr/>
          <p:nvPr/>
        </p:nvCxnSpPr>
        <p:spPr>
          <a:xfrm>
            <a:off x="3726142" y="2133600"/>
            <a:ext cx="0" cy="3962400"/>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a:off x="6962227" y="2133600"/>
            <a:ext cx="0" cy="3966882"/>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3"/>
          <p:cNvSpPr>
            <a:spLocks noGrp="1"/>
          </p:cNvSpPr>
          <p:nvPr>
            <p:ph type="dt" sz="half" idx="10"/>
          </p:nvPr>
        </p:nvSpPr>
        <p:spPr/>
        <p:txBody>
          <a:bodyPr/>
          <a:lstStyle/>
          <a:p>
            <a:fld id="{0BD3D87D-781A-44CA-B287-F015AC5F5A6E}" type="datetimeFigureOut">
              <a:rPr lang="en-US" smtClean="0"/>
              <a:t>4/19/2020</a:t>
            </a:fld>
            <a:endParaRPr lang="en-US"/>
          </a:p>
        </p:txBody>
      </p:sp>
      <p:sp>
        <p:nvSpPr>
          <p:cNvPr id="4"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A6E03C8-C22B-4243-8B4D-52AB9DEFEBFE}" type="slidenum">
              <a:rPr lang="en-US" smtClean="0"/>
              <a:t>‹#›</a:t>
            </a:fld>
            <a:endParaRPr lang="en-US"/>
          </a:p>
        </p:txBody>
      </p:sp>
    </p:spTree>
    <p:extLst>
      <p:ext uri="{BB962C8B-B14F-4D97-AF65-F5344CB8AC3E}">
        <p14:creationId xmlns:p14="http://schemas.microsoft.com/office/powerpoint/2010/main" val="365348073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nchor="t" anchorCtr="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0BD3D87D-781A-44CA-B287-F015AC5F5A6E}" type="datetimeFigureOut">
              <a:rPr lang="en-US" smtClean="0"/>
              <a:t>4/19/2020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A6E03C8-C22B-4243-8B4D-52AB9DEFEBFE}" type="slidenum">
              <a:rPr lang="en-US" smtClean="0"/>
              <a:t>‹#›</a:t>
            </a:fld>
            <a:endParaRPr lang="en-US"/>
          </a:p>
        </p:txBody>
      </p:sp>
    </p:spTree>
    <p:extLst>
      <p:ext uri="{BB962C8B-B14F-4D97-AF65-F5344CB8AC3E}">
        <p14:creationId xmlns:p14="http://schemas.microsoft.com/office/powerpoint/2010/main" val="3841734966"/>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304212" y="430213"/>
            <a:ext cx="1752601" cy="5826125"/>
          </a:xfrm>
        </p:spPr>
        <p:txBody>
          <a:bodyPr vert="eaVert" anchor="b" anchorCtr="0"/>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652463" y="887414"/>
            <a:ext cx="7423149" cy="5368924"/>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0BD3D87D-781A-44CA-B287-F015AC5F5A6E}" type="datetimeFigureOut">
              <a:rPr lang="en-US" smtClean="0"/>
              <a:t>4/19/2020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A6E03C8-C22B-4243-8B4D-52AB9DEFEBFE}" type="slidenum">
              <a:rPr lang="en-US" smtClean="0"/>
              <a:t>‹#›</a:t>
            </a:fld>
            <a:endParaRPr lang="en-US"/>
          </a:p>
        </p:txBody>
      </p:sp>
    </p:spTree>
    <p:extLst>
      <p:ext uri="{BB962C8B-B14F-4D97-AF65-F5344CB8AC3E}">
        <p14:creationId xmlns:p14="http://schemas.microsoft.com/office/powerpoint/2010/main" val="276349160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21" Type="http://schemas.openxmlformats.org/officeDocument/2006/relationships/image" Target="../media/image4.png"/><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image" Target="../media/image3.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2.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image" Target="../media/image5.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pic>
        <p:nvPicPr>
          <p:cNvPr id="8" name="Picture 7"/>
          <p:cNvPicPr>
            <a:picLocks noChangeAspect="1"/>
          </p:cNvPicPr>
          <p:nvPr/>
        </p:nvPicPr>
        <p:blipFill rotWithShape="1">
          <a:blip r:embed="rId19">
            <a:extLst>
              <a:ext uri="{28A0092B-C50C-407E-A947-70E740481C1C}">
                <a14:useLocalDpi xmlns:a14="http://schemas.microsoft.com/office/drawing/2010/main" val="0"/>
              </a:ext>
            </a:extLst>
          </a:blip>
          <a:srcRect l="3613"/>
          <a:stretch/>
        </p:blipFill>
        <p:spPr>
          <a:xfrm>
            <a:off x="0" y="2669685"/>
            <a:ext cx="4037012" cy="4188315"/>
          </a:xfrm>
          <a:prstGeom prst="rect">
            <a:avLst/>
          </a:prstGeom>
        </p:spPr>
      </p:pic>
      <p:pic>
        <p:nvPicPr>
          <p:cNvPr id="7" name="Picture 6"/>
          <p:cNvPicPr>
            <a:picLocks noChangeAspect="1"/>
          </p:cNvPicPr>
          <p:nvPr/>
        </p:nvPicPr>
        <p:blipFill rotWithShape="1">
          <a:blip r:embed="rId20">
            <a:extLst>
              <a:ext uri="{28A0092B-C50C-407E-A947-70E740481C1C}">
                <a14:useLocalDpi xmlns:a14="http://schemas.microsoft.com/office/drawing/2010/main" val="0"/>
              </a:ext>
            </a:extLst>
          </a:blip>
          <a:srcRect l="35640"/>
          <a:stretch/>
        </p:blipFill>
        <p:spPr>
          <a:xfrm>
            <a:off x="0" y="2892347"/>
            <a:ext cx="1522412" cy="2365453"/>
          </a:xfrm>
          <a:prstGeom prst="rect">
            <a:avLst/>
          </a:prstGeom>
        </p:spPr>
      </p:pic>
      <p:sp>
        <p:nvSpPr>
          <p:cNvPr id="16" name="Oval 15"/>
          <p:cNvSpPr/>
          <p:nvPr/>
        </p:nvSpPr>
        <p:spPr>
          <a:xfrm>
            <a:off x="8609012" y="1676400"/>
            <a:ext cx="2819400" cy="2819400"/>
          </a:xfrm>
          <a:prstGeom prst="ellipse">
            <a:avLst/>
          </a:prstGeom>
          <a:gradFill flip="none" rotWithShape="1">
            <a:gsLst>
              <a:gs pos="0">
                <a:schemeClr val="bg2">
                  <a:lumMod val="60000"/>
                  <a:lumOff val="40000"/>
                  <a:alpha val="7000"/>
                </a:schemeClr>
              </a:gs>
              <a:gs pos="69000">
                <a:schemeClr val="bg2">
                  <a:lumMod val="60000"/>
                  <a:lumOff val="40000"/>
                  <a:alpha val="0"/>
                </a:schemeClr>
              </a:gs>
              <a:gs pos="36000">
                <a:schemeClr val="bg2">
                  <a:lumMod val="60000"/>
                  <a:lumOff val="4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pic>
        <p:nvPicPr>
          <p:cNvPr id="9" name="Picture 8"/>
          <p:cNvPicPr>
            <a:picLocks noChangeAspect="1"/>
          </p:cNvPicPr>
          <p:nvPr/>
        </p:nvPicPr>
        <p:blipFill rotWithShape="1">
          <a:blip r:embed="rId21">
            <a:extLst>
              <a:ext uri="{28A0092B-C50C-407E-A947-70E740481C1C}">
                <a14:useLocalDpi xmlns:a14="http://schemas.microsoft.com/office/drawing/2010/main" val="0"/>
              </a:ext>
            </a:extLst>
          </a:blip>
          <a:srcRect t="28813"/>
          <a:stretch/>
        </p:blipFill>
        <p:spPr>
          <a:xfrm>
            <a:off x="7999412" y="0"/>
            <a:ext cx="1603387" cy="1141407"/>
          </a:xfrm>
          <a:prstGeom prst="rect">
            <a:avLst/>
          </a:prstGeom>
        </p:spPr>
      </p:pic>
      <p:pic>
        <p:nvPicPr>
          <p:cNvPr id="10" name="Picture 9"/>
          <p:cNvPicPr>
            <a:picLocks noChangeAspect="1"/>
          </p:cNvPicPr>
          <p:nvPr/>
        </p:nvPicPr>
        <p:blipFill rotWithShape="1">
          <a:blip r:embed="rId22">
            <a:extLst>
              <a:ext uri="{28A0092B-C50C-407E-A947-70E740481C1C}">
                <a14:useLocalDpi xmlns:a14="http://schemas.microsoft.com/office/drawing/2010/main" val="0"/>
              </a:ext>
            </a:extLst>
          </a:blip>
          <a:srcRect b="23320"/>
          <a:stretch/>
        </p:blipFill>
        <p:spPr>
          <a:xfrm>
            <a:off x="8605878" y="6096000"/>
            <a:ext cx="993734" cy="762000"/>
          </a:xfrm>
          <a:prstGeom prst="rect">
            <a:avLst/>
          </a:prstGeom>
        </p:spPr>
      </p:pic>
      <p:sp>
        <p:nvSpPr>
          <p:cNvPr id="14" name="Rectangle 13"/>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646111" y="452718"/>
            <a:ext cx="9404723" cy="1400530"/>
          </a:xfrm>
          <a:prstGeom prst="rect">
            <a:avLst/>
          </a:prstGeom>
        </p:spPr>
        <p:txBody>
          <a:bodyPr vert="horz" lIns="91440" tIns="45720" rIns="91440" bIns="45720" rtlCol="0" anchor="t">
            <a:noAutofit/>
          </a:bodyPr>
          <a:lstStyle/>
          <a:p>
            <a:r>
              <a:rPr lang="en-US" smtClean="0"/>
              <a:t>Click to edit Master title style</a:t>
            </a:r>
            <a:endParaRPr lang="en-US" dirty="0"/>
          </a:p>
        </p:txBody>
      </p:sp>
      <p:sp>
        <p:nvSpPr>
          <p:cNvPr id="3" name="Text Placeholder 2"/>
          <p:cNvSpPr>
            <a:spLocks noGrp="1"/>
          </p:cNvSpPr>
          <p:nvPr>
            <p:ph type="body" idx="1"/>
          </p:nvPr>
        </p:nvSpPr>
        <p:spPr>
          <a:xfrm>
            <a:off x="1103312" y="2052918"/>
            <a:ext cx="8946541" cy="4195481"/>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rot="5400000">
            <a:off x="10155639" y="1790701"/>
            <a:ext cx="990599" cy="304799"/>
          </a:xfrm>
          <a:prstGeom prst="rect">
            <a:avLst/>
          </a:prstGeom>
        </p:spPr>
        <p:txBody>
          <a:bodyPr vert="horz" lIns="91440" tIns="45720" rIns="91440" bIns="45720" rtlCol="0" anchor="t"/>
          <a:lstStyle>
            <a:lvl1pPr algn="l">
              <a:defRPr sz="1100" b="0" i="0">
                <a:solidFill>
                  <a:schemeClr val="tx1">
                    <a:tint val="75000"/>
                    <a:alpha val="60000"/>
                  </a:schemeClr>
                </a:solidFill>
              </a:defRPr>
            </a:lvl1pPr>
          </a:lstStyle>
          <a:p>
            <a:fld id="{0BD3D87D-781A-44CA-B287-F015AC5F5A6E}" type="datetimeFigureOut">
              <a:rPr lang="en-US" smtClean="0"/>
              <a:t>4/19/2020</a:t>
            </a:fld>
            <a:endParaRPr lang="en-US"/>
          </a:p>
        </p:txBody>
      </p:sp>
      <p:sp>
        <p:nvSpPr>
          <p:cNvPr id="5" name="Footer Placeholder 4"/>
          <p:cNvSpPr>
            <a:spLocks noGrp="1"/>
          </p:cNvSpPr>
          <p:nvPr>
            <p:ph type="ftr" sz="quarter" idx="3"/>
          </p:nvPr>
        </p:nvSpPr>
        <p:spPr>
          <a:xfrm rot="5400000">
            <a:off x="8951573" y="3225297"/>
            <a:ext cx="3859795" cy="304801"/>
          </a:xfrm>
          <a:prstGeom prst="rect">
            <a:avLst/>
          </a:prstGeom>
        </p:spPr>
        <p:txBody>
          <a:bodyPr vert="horz" lIns="91440" tIns="45720" rIns="91440" bIns="45720" rtlCol="0" anchor="b"/>
          <a:lstStyle>
            <a:lvl1pPr algn="l">
              <a:defRPr sz="1100" b="0" i="0">
                <a:solidFill>
                  <a:schemeClr val="tx1">
                    <a:tint val="75000"/>
                    <a:alpha val="60000"/>
                  </a:schemeClr>
                </a:solidFill>
              </a:defRPr>
            </a:lvl1pPr>
          </a:lstStyle>
          <a:p>
            <a:endParaRPr lang="en-US"/>
          </a:p>
        </p:txBody>
      </p:sp>
      <p:sp>
        <p:nvSpPr>
          <p:cNvPr id="6" name="Slide Number Placeholder 5"/>
          <p:cNvSpPr>
            <a:spLocks noGrp="1"/>
          </p:cNvSpPr>
          <p:nvPr>
            <p:ph type="sldNum" sz="quarter" idx="4"/>
          </p:nvPr>
        </p:nvSpPr>
        <p:spPr bwMode="gray">
          <a:xfrm>
            <a:off x="10352540" y="295729"/>
            <a:ext cx="838199" cy="767687"/>
          </a:xfrm>
          <a:prstGeom prst="rect">
            <a:avLst/>
          </a:prstGeom>
        </p:spPr>
        <p:txBody>
          <a:bodyPr vert="horz" lIns="91440" tIns="45720" rIns="91440" bIns="45720" rtlCol="0" anchor="b"/>
          <a:lstStyle>
            <a:lvl1pPr algn="ctr">
              <a:defRPr sz="2800" b="0" i="0">
                <a:solidFill>
                  <a:schemeClr val="tx1">
                    <a:tint val="75000"/>
                  </a:schemeClr>
                </a:solidFill>
              </a:defRPr>
            </a:lvl1pPr>
          </a:lstStyle>
          <a:p>
            <a:fld id="{8A6E03C8-C22B-4243-8B4D-52AB9DEFEBFE}" type="slidenum">
              <a:rPr lang="en-US" smtClean="0"/>
              <a:t>‹#›</a:t>
            </a:fld>
            <a:endParaRPr lang="en-US"/>
          </a:p>
        </p:txBody>
      </p:sp>
    </p:spTree>
    <p:extLst>
      <p:ext uri="{BB962C8B-B14F-4D97-AF65-F5344CB8AC3E}">
        <p14:creationId xmlns:p14="http://schemas.microsoft.com/office/powerpoint/2010/main" val="3211362163"/>
      </p:ext>
    </p:extLst>
  </p:cSld>
  <p:clrMap bg1="dk1" tx1="lt1" bg2="dk2"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algn="l" defTabSz="457200" rtl="0" eaLnBrk="1" latinLnBrk="0" hangingPunct="1">
        <a:spcBef>
          <a:spcPct val="0"/>
        </a:spcBef>
        <a:buNone/>
        <a:defRPr sz="4200" b="0" i="0" kern="1200">
          <a:solidFill>
            <a:schemeClr val="tx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2000" b="0" i="0" kern="1200">
          <a:solidFill>
            <a:schemeClr val="tx1"/>
          </a:solidFill>
          <a:latin typeface="+mj-lt"/>
          <a:ea typeface="+mj-ea"/>
          <a:cs typeface="+mj-cs"/>
        </a:defRPr>
      </a:lvl1pPr>
      <a:lvl2pPr marL="742950" indent="-28575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800" b="0" i="0" kern="1200">
          <a:solidFill>
            <a:schemeClr val="tx1"/>
          </a:solidFill>
          <a:latin typeface="+mj-lt"/>
          <a:ea typeface="+mj-ea"/>
          <a:cs typeface="+mj-cs"/>
        </a:defRPr>
      </a:lvl2pPr>
      <a:lvl3pPr marL="1143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600" b="0" i="0" kern="1200">
          <a:solidFill>
            <a:schemeClr val="tx1"/>
          </a:solidFill>
          <a:latin typeface="+mj-lt"/>
          <a:ea typeface="+mj-ea"/>
          <a:cs typeface="+mj-cs"/>
        </a:defRPr>
      </a:lvl3pPr>
      <a:lvl4pPr marL="16002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4pPr>
      <a:lvl5pPr marL="20574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5pPr>
      <a:lvl6pPr marL="2506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6pPr>
      <a:lvl7pPr marL="29718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7pPr>
      <a:lvl8pPr marL="3429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8pPr>
      <a:lvl9pPr marL="38862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9.jp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154955" y="457200"/>
            <a:ext cx="8825658" cy="4320181"/>
          </a:xfrm>
        </p:spPr>
        <p:txBody>
          <a:bodyPr/>
          <a:lstStyle/>
          <a:p>
            <a:pPr algn="ctr"/>
            <a:r>
              <a:rPr lang="en-US" dirty="0"/>
              <a:t>G</a:t>
            </a:r>
            <a:r>
              <a:rPr lang="en-US" dirty="0" smtClean="0"/>
              <a:t>ender and Exercise</a:t>
            </a:r>
            <a:endParaRPr lang="en-US" dirty="0"/>
          </a:p>
        </p:txBody>
      </p:sp>
      <p:sp>
        <p:nvSpPr>
          <p:cNvPr id="3" name="Subtitle 2"/>
          <p:cNvSpPr>
            <a:spLocks noGrp="1"/>
          </p:cNvSpPr>
          <p:nvPr>
            <p:ph type="subTitle" idx="1"/>
          </p:nvPr>
        </p:nvSpPr>
        <p:spPr/>
        <p:txBody>
          <a:bodyPr/>
          <a:lstStyle/>
          <a:p>
            <a:r>
              <a:rPr lang="en-US" dirty="0" smtClean="0"/>
              <a:t>Presented by : </a:t>
            </a:r>
          </a:p>
          <a:p>
            <a:r>
              <a:rPr lang="en-US" dirty="0" smtClean="0"/>
              <a:t>Presented to: </a:t>
            </a:r>
            <a:endParaRPr lang="en-US" dirty="0"/>
          </a:p>
        </p:txBody>
      </p:sp>
    </p:spTree>
    <p:extLst>
      <p:ext uri="{BB962C8B-B14F-4D97-AF65-F5344CB8AC3E}">
        <p14:creationId xmlns:p14="http://schemas.microsoft.com/office/powerpoint/2010/main" val="116583820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38223" y="249518"/>
            <a:ext cx="9404723" cy="1400530"/>
          </a:xfrm>
        </p:spPr>
        <p:txBody>
          <a:bodyPr/>
          <a:lstStyle/>
          <a:p>
            <a:r>
              <a:rPr lang="en-US" dirty="0"/>
              <a:t>Physiological differences between Men and Women</a:t>
            </a:r>
          </a:p>
        </p:txBody>
      </p:sp>
      <p:sp>
        <p:nvSpPr>
          <p:cNvPr id="3" name="Content Placeholder 2"/>
          <p:cNvSpPr>
            <a:spLocks noGrp="1"/>
          </p:cNvSpPr>
          <p:nvPr>
            <p:ph idx="1"/>
          </p:nvPr>
        </p:nvSpPr>
        <p:spPr>
          <a:xfrm>
            <a:off x="731521" y="1650048"/>
            <a:ext cx="10607040" cy="5207952"/>
          </a:xfrm>
        </p:spPr>
        <p:txBody>
          <a:bodyPr/>
          <a:lstStyle/>
          <a:p>
            <a:r>
              <a:rPr lang="en-US" dirty="0"/>
              <a:t>Males reach their maximum training peak earlier than </a:t>
            </a:r>
            <a:r>
              <a:rPr lang="en-US" dirty="0" smtClean="0"/>
              <a:t>women</a:t>
            </a:r>
          </a:p>
          <a:p>
            <a:r>
              <a:rPr lang="en-US" dirty="0"/>
              <a:t>Males have higher speeds than females in physical </a:t>
            </a:r>
            <a:r>
              <a:rPr lang="en-US" dirty="0" smtClean="0"/>
              <a:t>exercises, for example in athletes</a:t>
            </a:r>
          </a:p>
          <a:p>
            <a:r>
              <a:rPr lang="en-US" dirty="0"/>
              <a:t>Females are more efficient in endurance than males in an </a:t>
            </a:r>
            <a:r>
              <a:rPr lang="en-US" dirty="0" smtClean="0"/>
              <a:t>exercise,</a:t>
            </a:r>
          </a:p>
          <a:p>
            <a:endParaRPr lang="en-US" dirty="0"/>
          </a:p>
          <a:p>
            <a:endParaRPr lang="en-US" dirty="0" smtClean="0"/>
          </a:p>
          <a:p>
            <a:r>
              <a:rPr lang="en-US" dirty="0" smtClean="0"/>
              <a:t> </a:t>
            </a:r>
            <a:endParaRPr lang="en-US" dirty="0"/>
          </a:p>
        </p:txBody>
      </p:sp>
      <p:pic>
        <p:nvPicPr>
          <p:cNvPr id="4" name="Picture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778184" y="3271839"/>
            <a:ext cx="6329496" cy="3586162"/>
          </a:xfrm>
          <a:prstGeom prst="rect">
            <a:avLst/>
          </a:prstGeom>
        </p:spPr>
      </p:pic>
    </p:spTree>
    <p:extLst>
      <p:ext uri="{BB962C8B-B14F-4D97-AF65-F5344CB8AC3E}">
        <p14:creationId xmlns:p14="http://schemas.microsoft.com/office/powerpoint/2010/main" val="119209513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D</a:t>
            </a:r>
            <a:r>
              <a:rPr lang="en-US" dirty="0" smtClean="0"/>
              <a:t>ifferent body types for males and females</a:t>
            </a:r>
            <a:endParaRPr lang="en-US" dirty="0"/>
          </a:p>
        </p:txBody>
      </p:sp>
      <p:sp>
        <p:nvSpPr>
          <p:cNvPr id="5" name="Content Placeholder 4"/>
          <p:cNvSpPr>
            <a:spLocks noGrp="1"/>
          </p:cNvSpPr>
          <p:nvPr>
            <p:ph idx="1"/>
          </p:nvPr>
        </p:nvSpPr>
        <p:spPr>
          <a:xfrm>
            <a:off x="1103312" y="1853248"/>
            <a:ext cx="8946541" cy="4395151"/>
          </a:xfrm>
        </p:spPr>
        <p:txBody>
          <a:bodyPr/>
          <a:lstStyle/>
          <a:p>
            <a:r>
              <a:rPr lang="en-US" dirty="0"/>
              <a:t>There exists three body types for both males and females as illustrated.  The ectomorph, the endomorph and the mesomorph</a:t>
            </a:r>
            <a:r>
              <a:rPr lang="en-US" dirty="0" smtClean="0"/>
              <a:t>.</a:t>
            </a:r>
          </a:p>
          <a:p>
            <a:endParaRPr lang="en-US" dirty="0"/>
          </a:p>
          <a:p>
            <a:endParaRPr lang="en-US" dirty="0"/>
          </a:p>
          <a:p>
            <a:endParaRPr lang="en-US" dirty="0"/>
          </a:p>
        </p:txBody>
      </p:sp>
      <p:pic>
        <p:nvPicPr>
          <p:cNvPr id="6" name="Picture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03312" y="3102907"/>
            <a:ext cx="9422447" cy="3345162"/>
          </a:xfrm>
          <a:prstGeom prst="rect">
            <a:avLst/>
          </a:prstGeom>
        </p:spPr>
      </p:pic>
    </p:spTree>
    <p:extLst>
      <p:ext uri="{BB962C8B-B14F-4D97-AF65-F5344CB8AC3E}">
        <p14:creationId xmlns:p14="http://schemas.microsoft.com/office/powerpoint/2010/main" val="249240521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Psychological differences between Men and Women</a:t>
            </a:r>
          </a:p>
        </p:txBody>
      </p:sp>
      <p:sp>
        <p:nvSpPr>
          <p:cNvPr id="3" name="Content Placeholder 2"/>
          <p:cNvSpPr>
            <a:spLocks noGrp="1"/>
          </p:cNvSpPr>
          <p:nvPr>
            <p:ph idx="1"/>
          </p:nvPr>
        </p:nvSpPr>
        <p:spPr/>
        <p:txBody>
          <a:bodyPr/>
          <a:lstStyle/>
          <a:p>
            <a:r>
              <a:rPr lang="en-US" dirty="0"/>
              <a:t>Women are able to verbally express their emotions more efficiently than men. </a:t>
            </a:r>
          </a:p>
          <a:p>
            <a:r>
              <a:rPr lang="en-US" dirty="0"/>
              <a:t>In order to think, men tend to initiate movement. </a:t>
            </a:r>
          </a:p>
          <a:p>
            <a:r>
              <a:rPr lang="en-US" dirty="0"/>
              <a:t>Men have the highest probability of taking risks than women. </a:t>
            </a:r>
          </a:p>
          <a:p>
            <a:r>
              <a:rPr lang="en-US" dirty="0"/>
              <a:t>In anticipating pain, women have the highest emotional response.</a:t>
            </a:r>
          </a:p>
          <a:p>
            <a:r>
              <a:rPr lang="en-US" dirty="0"/>
              <a:t>Men are more likely to engage in dangerous activities. </a:t>
            </a:r>
          </a:p>
          <a:p>
            <a:r>
              <a:rPr lang="en-US" dirty="0"/>
              <a:t>Women are more likely to </a:t>
            </a:r>
            <a:r>
              <a:rPr lang="en-US" dirty="0" err="1"/>
              <a:t>peiceive</a:t>
            </a:r>
            <a:r>
              <a:rPr lang="en-US" dirty="0"/>
              <a:t> neutral faces as being friendly. </a:t>
            </a:r>
          </a:p>
          <a:p>
            <a:r>
              <a:rPr lang="en-US" dirty="0"/>
              <a:t>Men are more likely to identify neutral faces as unfriendly.</a:t>
            </a:r>
          </a:p>
          <a:p>
            <a:r>
              <a:rPr lang="en-US" dirty="0"/>
              <a:t>The aggressive pathway of women emanates from verbal interaction while those of men stems from the brain.  </a:t>
            </a:r>
          </a:p>
          <a:p>
            <a:endParaRPr lang="en-US" dirty="0"/>
          </a:p>
        </p:txBody>
      </p:sp>
    </p:spTree>
    <p:extLst>
      <p:ext uri="{BB962C8B-B14F-4D97-AF65-F5344CB8AC3E}">
        <p14:creationId xmlns:p14="http://schemas.microsoft.com/office/powerpoint/2010/main" val="41125858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similarities </a:t>
            </a:r>
            <a:r>
              <a:rPr lang="en-US" dirty="0" smtClean="0"/>
              <a:t>between </a:t>
            </a:r>
            <a:r>
              <a:rPr lang="en-US" dirty="0"/>
              <a:t>men and women psychology</a:t>
            </a:r>
            <a:endParaRPr lang="en-US" dirty="0"/>
          </a:p>
        </p:txBody>
      </p:sp>
      <p:sp>
        <p:nvSpPr>
          <p:cNvPr id="3" name="Content Placeholder 2"/>
          <p:cNvSpPr>
            <a:spLocks noGrp="1"/>
          </p:cNvSpPr>
          <p:nvPr>
            <p:ph idx="1"/>
          </p:nvPr>
        </p:nvSpPr>
        <p:spPr/>
        <p:txBody>
          <a:bodyPr/>
          <a:lstStyle/>
          <a:p>
            <a:r>
              <a:rPr lang="en-US" dirty="0" smtClean="0"/>
              <a:t>Both, </a:t>
            </a:r>
            <a:r>
              <a:rPr lang="en-US" dirty="0"/>
              <a:t>males and females have modes of caution in their exercise activities </a:t>
            </a:r>
          </a:p>
          <a:p>
            <a:r>
              <a:rPr lang="en-US" dirty="0"/>
              <a:t>They both have set goals </a:t>
            </a:r>
          </a:p>
          <a:p>
            <a:r>
              <a:rPr lang="en-US" dirty="0"/>
              <a:t>They too have attitudes for instance idealist, realist or even skeptical</a:t>
            </a:r>
          </a:p>
          <a:p>
            <a:r>
              <a:rPr lang="en-US" dirty="0"/>
              <a:t>They both have obstacles for instance self-deprecation and also impatient </a:t>
            </a:r>
          </a:p>
          <a:p>
            <a:endParaRPr lang="en-US" dirty="0"/>
          </a:p>
        </p:txBody>
      </p:sp>
    </p:spTree>
    <p:extLst>
      <p:ext uri="{BB962C8B-B14F-4D97-AF65-F5344CB8AC3E}">
        <p14:creationId xmlns:p14="http://schemas.microsoft.com/office/powerpoint/2010/main" val="157091745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a:t>N</a:t>
            </a:r>
            <a:r>
              <a:rPr lang="en-US" dirty="0" smtClean="0"/>
              <a:t>ormal </a:t>
            </a:r>
            <a:r>
              <a:rPr lang="en-US" dirty="0"/>
              <a:t>B</a:t>
            </a:r>
            <a:r>
              <a:rPr lang="en-US" dirty="0" smtClean="0"/>
              <a:t>ody </a:t>
            </a:r>
            <a:r>
              <a:rPr lang="en-US" dirty="0"/>
              <a:t>F</a:t>
            </a:r>
            <a:r>
              <a:rPr lang="en-US" dirty="0" smtClean="0"/>
              <a:t>at </a:t>
            </a:r>
            <a:r>
              <a:rPr lang="en-US" dirty="0"/>
              <a:t>P</a:t>
            </a:r>
            <a:r>
              <a:rPr lang="en-US" dirty="0" smtClean="0"/>
              <a:t>ercentages </a:t>
            </a:r>
            <a:r>
              <a:rPr lang="en-US" dirty="0"/>
              <a:t>for </a:t>
            </a:r>
            <a:r>
              <a:rPr lang="en-US" dirty="0" smtClean="0"/>
              <a:t>Male </a:t>
            </a:r>
            <a:r>
              <a:rPr lang="en-US" dirty="0"/>
              <a:t>and </a:t>
            </a:r>
            <a:r>
              <a:rPr lang="en-US" dirty="0" smtClean="0"/>
              <a:t>Females</a:t>
            </a:r>
            <a:endParaRPr lang="en-US" dirty="0"/>
          </a:p>
        </p:txBody>
      </p:sp>
      <p:sp>
        <p:nvSpPr>
          <p:cNvPr id="3" name="Content Placeholder 2"/>
          <p:cNvSpPr>
            <a:spLocks noGrp="1"/>
          </p:cNvSpPr>
          <p:nvPr>
            <p:ph idx="1"/>
          </p:nvPr>
        </p:nvSpPr>
        <p:spPr/>
        <p:txBody>
          <a:bodyPr/>
          <a:lstStyle/>
          <a:p>
            <a:r>
              <a:rPr lang="en-US" dirty="0" smtClean="0"/>
              <a:t>Female</a:t>
            </a:r>
          </a:p>
          <a:p>
            <a:pPr>
              <a:buFont typeface="Wingdings" panose="05000000000000000000" pitchFamily="2" charset="2"/>
              <a:buChar char="§"/>
            </a:pPr>
            <a:r>
              <a:rPr lang="en-US" dirty="0" smtClean="0"/>
              <a:t>Have a </a:t>
            </a:r>
            <a:r>
              <a:rPr lang="en-US" dirty="0"/>
              <a:t>higher </a:t>
            </a:r>
            <a:r>
              <a:rPr lang="en-US" dirty="0" smtClean="0"/>
              <a:t>body fat mass.</a:t>
            </a:r>
          </a:p>
          <a:p>
            <a:pPr>
              <a:buFont typeface="Wingdings" panose="05000000000000000000" pitchFamily="2" charset="2"/>
              <a:buChar char="§"/>
            </a:pPr>
            <a:r>
              <a:rPr lang="en-US" dirty="0" smtClean="0"/>
              <a:t>May be extremity fat.</a:t>
            </a:r>
          </a:p>
          <a:p>
            <a:pPr>
              <a:buFont typeface="Wingdings" panose="05000000000000000000" pitchFamily="2" charset="2"/>
              <a:buChar char="§"/>
            </a:pPr>
            <a:r>
              <a:rPr lang="en-US" dirty="0"/>
              <a:t>Have lower lean mass compared to </a:t>
            </a:r>
            <a:r>
              <a:rPr lang="en-US" dirty="0" smtClean="0"/>
              <a:t>men</a:t>
            </a:r>
            <a:r>
              <a:rPr lang="en-US" dirty="0" smtClean="0"/>
              <a:t>.</a:t>
            </a:r>
          </a:p>
          <a:p>
            <a:pPr>
              <a:buFont typeface="Wingdings" panose="05000000000000000000" pitchFamily="2" charset="2"/>
              <a:buChar char="§"/>
            </a:pPr>
            <a:endParaRPr lang="en-US" dirty="0" smtClean="0"/>
          </a:p>
        </p:txBody>
      </p:sp>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538472" y="3895369"/>
            <a:ext cx="3810000" cy="2834044"/>
          </a:xfrm>
          <a:prstGeom prst="rect">
            <a:avLst/>
          </a:prstGeom>
        </p:spPr>
      </p:pic>
    </p:spTree>
    <p:extLst>
      <p:ext uri="{BB962C8B-B14F-4D97-AF65-F5344CB8AC3E}">
        <p14:creationId xmlns:p14="http://schemas.microsoft.com/office/powerpoint/2010/main" val="230695893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Continuation; Normal </a:t>
            </a:r>
            <a:r>
              <a:rPr lang="en-US" dirty="0"/>
              <a:t>Body Fat Percentages for Male and Females</a:t>
            </a:r>
          </a:p>
        </p:txBody>
      </p:sp>
      <p:sp>
        <p:nvSpPr>
          <p:cNvPr id="3" name="Content Placeholder 2"/>
          <p:cNvSpPr>
            <a:spLocks noGrp="1"/>
          </p:cNvSpPr>
          <p:nvPr>
            <p:ph idx="1"/>
          </p:nvPr>
        </p:nvSpPr>
        <p:spPr/>
        <p:txBody>
          <a:bodyPr/>
          <a:lstStyle/>
          <a:p>
            <a:pPr>
              <a:buFont typeface="Wingdings" panose="05000000000000000000" pitchFamily="2" charset="2"/>
              <a:buChar char="Ø"/>
            </a:pPr>
            <a:r>
              <a:rPr lang="en-US" dirty="0"/>
              <a:t>Male</a:t>
            </a:r>
          </a:p>
          <a:p>
            <a:pPr>
              <a:buFont typeface="Wingdings" panose="05000000000000000000" pitchFamily="2" charset="2"/>
              <a:buChar char="§"/>
            </a:pPr>
            <a:r>
              <a:rPr lang="en-US" dirty="0"/>
              <a:t>Men have a higher visceral adipose tissue (VAT).</a:t>
            </a:r>
          </a:p>
          <a:p>
            <a:pPr>
              <a:buFont typeface="Wingdings" panose="05000000000000000000" pitchFamily="2" charset="2"/>
              <a:buChar char="§"/>
            </a:pPr>
            <a:r>
              <a:rPr lang="en-US" dirty="0"/>
              <a:t>Men have a more damaging </a:t>
            </a:r>
            <a:r>
              <a:rPr lang="en-US" dirty="0" err="1"/>
              <a:t>cardiometabolic</a:t>
            </a:r>
            <a:r>
              <a:rPr lang="en-US" dirty="0"/>
              <a:t> risk profile compared to female when exercising. </a:t>
            </a:r>
          </a:p>
          <a:p>
            <a:pPr>
              <a:buFont typeface="Wingdings" panose="05000000000000000000" pitchFamily="2" charset="2"/>
              <a:buChar char="§"/>
            </a:pPr>
            <a:r>
              <a:rPr lang="en-US" dirty="0"/>
              <a:t>Higher </a:t>
            </a:r>
            <a:r>
              <a:rPr lang="en-US" dirty="0" err="1"/>
              <a:t>intramyocellular</a:t>
            </a:r>
            <a:r>
              <a:rPr lang="en-US" dirty="0"/>
              <a:t> lipids (IMCL) and a higher risk profile. </a:t>
            </a:r>
          </a:p>
          <a:p>
            <a:pPr>
              <a:buFont typeface="Wingdings" panose="05000000000000000000" pitchFamily="2" charset="2"/>
              <a:buChar char="§"/>
            </a:pPr>
            <a:endParaRPr lang="en-US" dirty="0" smtClean="0"/>
          </a:p>
          <a:p>
            <a:pPr>
              <a:buFont typeface="Wingdings" panose="05000000000000000000" pitchFamily="2" charset="2"/>
              <a:buChar char="§"/>
            </a:pPr>
            <a:endParaRPr lang="en-US" dirty="0"/>
          </a:p>
          <a:p>
            <a:endParaRPr lang="en-US" dirty="0"/>
          </a:p>
        </p:txBody>
      </p:sp>
      <p:pic>
        <p:nvPicPr>
          <p:cNvPr id="6" name="Picture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262187" y="4086224"/>
            <a:ext cx="4138613" cy="2771775"/>
          </a:xfrm>
          <a:prstGeom prst="rect">
            <a:avLst/>
          </a:prstGeom>
        </p:spPr>
      </p:pic>
    </p:spTree>
    <p:extLst>
      <p:ext uri="{BB962C8B-B14F-4D97-AF65-F5344CB8AC3E}">
        <p14:creationId xmlns:p14="http://schemas.microsoft.com/office/powerpoint/2010/main" val="204369457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algn="ctr"/>
            <a:r>
              <a:rPr lang="en-US" dirty="0"/>
              <a:t>How </a:t>
            </a:r>
            <a:r>
              <a:rPr lang="en-US" dirty="0" smtClean="0"/>
              <a:t>Exercise </a:t>
            </a:r>
            <a:r>
              <a:rPr lang="en-US" dirty="0"/>
              <a:t>affects </a:t>
            </a:r>
            <a:r>
              <a:rPr lang="en-US" dirty="0" smtClean="0"/>
              <a:t>Males </a:t>
            </a:r>
            <a:r>
              <a:rPr lang="en-US" dirty="0"/>
              <a:t>and </a:t>
            </a:r>
            <a:r>
              <a:rPr lang="en-US" dirty="0" smtClean="0"/>
              <a:t>Females</a:t>
            </a:r>
            <a:r>
              <a:rPr lang="en-US" dirty="0"/>
              <a:t>’ </a:t>
            </a:r>
            <a:r>
              <a:rPr lang="en-US" dirty="0" smtClean="0"/>
              <a:t>Hormones</a:t>
            </a:r>
            <a:endParaRPr lang="en-US" dirty="0"/>
          </a:p>
        </p:txBody>
      </p:sp>
      <p:sp>
        <p:nvSpPr>
          <p:cNvPr id="3" name="Content Placeholder 2"/>
          <p:cNvSpPr>
            <a:spLocks noGrp="1"/>
          </p:cNvSpPr>
          <p:nvPr>
            <p:ph idx="1"/>
          </p:nvPr>
        </p:nvSpPr>
        <p:spPr/>
        <p:txBody>
          <a:bodyPr>
            <a:normAutofit lnSpcReduction="10000"/>
          </a:bodyPr>
          <a:lstStyle/>
          <a:p>
            <a:r>
              <a:rPr lang="en-US" dirty="0"/>
              <a:t>Estrogen </a:t>
            </a:r>
            <a:r>
              <a:rPr lang="en-US" dirty="0" smtClean="0"/>
              <a:t>helps maintains and develops both</a:t>
            </a:r>
            <a:r>
              <a:rPr lang="en-US" dirty="0"/>
              <a:t> female </a:t>
            </a:r>
            <a:r>
              <a:rPr lang="en-US" dirty="0" smtClean="0"/>
              <a:t>characteristics and </a:t>
            </a:r>
            <a:r>
              <a:rPr lang="en-US" dirty="0"/>
              <a:t>the reproductive </a:t>
            </a:r>
            <a:r>
              <a:rPr lang="en-US" dirty="0" smtClean="0"/>
              <a:t>system. </a:t>
            </a:r>
          </a:p>
          <a:p>
            <a:r>
              <a:rPr lang="en-US" dirty="0"/>
              <a:t>Exercise reduces </a:t>
            </a:r>
            <a:r>
              <a:rPr lang="en-US" dirty="0" smtClean="0"/>
              <a:t>the development </a:t>
            </a:r>
            <a:r>
              <a:rPr lang="en-US" dirty="0"/>
              <a:t>estrogen dominance</a:t>
            </a:r>
            <a:endParaRPr lang="en-US" dirty="0" smtClean="0"/>
          </a:p>
          <a:p>
            <a:r>
              <a:rPr lang="en-US" dirty="0" smtClean="0"/>
              <a:t>Found in both men and women, testosterone is linked with sex drive, and has the crucial role of the production of sperms. </a:t>
            </a:r>
          </a:p>
          <a:p>
            <a:r>
              <a:rPr lang="en-US" dirty="0"/>
              <a:t>Testosterone </a:t>
            </a:r>
            <a:r>
              <a:rPr lang="en-US" dirty="0" smtClean="0"/>
              <a:t>also </a:t>
            </a:r>
            <a:r>
              <a:rPr lang="en-US" dirty="0"/>
              <a:t>muscle </a:t>
            </a:r>
            <a:r>
              <a:rPr lang="en-US" dirty="0" smtClean="0"/>
              <a:t>and bone mass</a:t>
            </a:r>
            <a:r>
              <a:rPr lang="en-US" dirty="0"/>
              <a:t>, the </a:t>
            </a:r>
            <a:r>
              <a:rPr lang="en-US" dirty="0" smtClean="0"/>
              <a:t>manner which </a:t>
            </a:r>
            <a:r>
              <a:rPr lang="en-US" dirty="0"/>
              <a:t>men store fat in </a:t>
            </a:r>
            <a:r>
              <a:rPr lang="en-US" dirty="0" smtClean="0"/>
              <a:t>their </a:t>
            </a:r>
            <a:r>
              <a:rPr lang="en-US" dirty="0"/>
              <a:t>body, and </a:t>
            </a:r>
            <a:r>
              <a:rPr lang="en-US" dirty="0" smtClean="0"/>
              <a:t>the production of red </a:t>
            </a:r>
            <a:r>
              <a:rPr lang="en-US" dirty="0"/>
              <a:t>blood </a:t>
            </a:r>
            <a:r>
              <a:rPr lang="en-US" dirty="0" smtClean="0"/>
              <a:t>cell.</a:t>
            </a:r>
          </a:p>
          <a:p>
            <a:r>
              <a:rPr lang="en-US" dirty="0" smtClean="0"/>
              <a:t>Exercise </a:t>
            </a:r>
            <a:r>
              <a:rPr lang="en-US" dirty="0"/>
              <a:t>can raise </a:t>
            </a:r>
            <a:r>
              <a:rPr lang="en-US" dirty="0" smtClean="0"/>
              <a:t>the production of testosterone because </a:t>
            </a:r>
            <a:r>
              <a:rPr lang="en-US" dirty="0"/>
              <a:t>it </a:t>
            </a:r>
            <a:r>
              <a:rPr lang="en-US" dirty="0" smtClean="0"/>
              <a:t>enhances muscle building. </a:t>
            </a:r>
          </a:p>
          <a:p>
            <a:r>
              <a:rPr lang="en-US" dirty="0" smtClean="0"/>
              <a:t>Exercise enhances sexual urge for both men and women. </a:t>
            </a:r>
          </a:p>
          <a:p>
            <a:r>
              <a:rPr lang="en-US" dirty="0" smtClean="0"/>
              <a:t>Individuals who don’t exercise are more likely to burn out during sex in compared to those who exercise. </a:t>
            </a:r>
          </a:p>
        </p:txBody>
      </p:sp>
    </p:spTree>
    <p:extLst>
      <p:ext uri="{BB962C8B-B14F-4D97-AF65-F5344CB8AC3E}">
        <p14:creationId xmlns:p14="http://schemas.microsoft.com/office/powerpoint/2010/main" val="360151981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46111" y="452718"/>
            <a:ext cx="9404723" cy="888402"/>
          </a:xfrm>
        </p:spPr>
        <p:txBody>
          <a:bodyPr/>
          <a:lstStyle/>
          <a:p>
            <a:pPr lvl="0" algn="ctr"/>
            <a:r>
              <a:rPr lang="en-US" dirty="0"/>
              <a:t>Lung </a:t>
            </a:r>
            <a:r>
              <a:rPr lang="en-US" dirty="0" smtClean="0"/>
              <a:t>Capacity </a:t>
            </a:r>
            <a:r>
              <a:rPr lang="en-US" dirty="0"/>
              <a:t>between </a:t>
            </a:r>
            <a:r>
              <a:rPr lang="en-US" dirty="0" smtClean="0"/>
              <a:t>Men </a:t>
            </a:r>
            <a:r>
              <a:rPr lang="en-US" dirty="0"/>
              <a:t>and women</a:t>
            </a:r>
          </a:p>
        </p:txBody>
      </p:sp>
      <p:sp>
        <p:nvSpPr>
          <p:cNvPr id="3" name="Content Placeholder 2"/>
          <p:cNvSpPr>
            <a:spLocks noGrp="1"/>
          </p:cNvSpPr>
          <p:nvPr>
            <p:ph idx="1"/>
          </p:nvPr>
        </p:nvSpPr>
        <p:spPr/>
        <p:txBody>
          <a:bodyPr/>
          <a:lstStyle/>
          <a:p>
            <a:r>
              <a:rPr lang="en-US" dirty="0" smtClean="0"/>
              <a:t>The capacity of adult lungs amongst women is usually between 10 and12</a:t>
            </a:r>
            <a:r>
              <a:rPr lang="en-US" dirty="0"/>
              <a:t>% smaller than </a:t>
            </a:r>
            <a:r>
              <a:rPr lang="en-US" dirty="0" smtClean="0"/>
              <a:t>men who </a:t>
            </a:r>
            <a:r>
              <a:rPr lang="en-US" dirty="0"/>
              <a:t>have </a:t>
            </a:r>
            <a:r>
              <a:rPr lang="en-US" dirty="0" smtClean="0"/>
              <a:t>similar age and height.</a:t>
            </a:r>
          </a:p>
          <a:p>
            <a:r>
              <a:rPr lang="en-US" dirty="0"/>
              <a:t>The average vital </a:t>
            </a:r>
            <a:r>
              <a:rPr lang="en-US" dirty="0" smtClean="0"/>
              <a:t>volume capacity is approximately </a:t>
            </a:r>
            <a:r>
              <a:rPr lang="en-US" dirty="0"/>
              <a:t>4600 mL in </a:t>
            </a:r>
            <a:r>
              <a:rPr lang="en-US" dirty="0" smtClean="0"/>
              <a:t>males. </a:t>
            </a:r>
          </a:p>
          <a:p>
            <a:r>
              <a:rPr lang="en-US" dirty="0"/>
              <a:t>The average vital volume capacity is approximately 3400 mL </a:t>
            </a:r>
            <a:r>
              <a:rPr lang="en-US" dirty="0" err="1"/>
              <a:t>mL</a:t>
            </a:r>
            <a:r>
              <a:rPr lang="en-US" dirty="0"/>
              <a:t> in males</a:t>
            </a:r>
            <a:endParaRPr lang="en-US" dirty="0" smtClean="0"/>
          </a:p>
          <a:p>
            <a:r>
              <a:rPr lang="en-US" dirty="0"/>
              <a:t>Breathlessness </a:t>
            </a:r>
            <a:r>
              <a:rPr lang="en-US" dirty="0" smtClean="0"/>
              <a:t>is twice </a:t>
            </a:r>
            <a:r>
              <a:rPr lang="en-US" dirty="0"/>
              <a:t>as common in women as in </a:t>
            </a:r>
            <a:r>
              <a:rPr lang="en-US" dirty="0" smtClean="0"/>
              <a:t>males. </a:t>
            </a:r>
          </a:p>
          <a:p>
            <a:r>
              <a:rPr lang="en-US" dirty="0"/>
              <a:t>Lower </a:t>
            </a:r>
            <a:r>
              <a:rPr lang="en-US" dirty="0" smtClean="0"/>
              <a:t>total </a:t>
            </a:r>
            <a:r>
              <a:rPr lang="en-US" dirty="0"/>
              <a:t>lung volumes </a:t>
            </a:r>
            <a:r>
              <a:rPr lang="en-US" dirty="0" smtClean="0"/>
              <a:t>are linked with </a:t>
            </a:r>
            <a:r>
              <a:rPr lang="en-US" dirty="0"/>
              <a:t>increased breathlessness </a:t>
            </a:r>
            <a:r>
              <a:rPr lang="en-US" dirty="0" smtClean="0"/>
              <a:t>occurrence </a:t>
            </a:r>
            <a:r>
              <a:rPr lang="en-US" dirty="0"/>
              <a:t>in </a:t>
            </a:r>
            <a:r>
              <a:rPr lang="en-US" dirty="0" smtClean="0"/>
              <a:t>both</a:t>
            </a:r>
            <a:r>
              <a:rPr lang="en-US" dirty="0"/>
              <a:t> </a:t>
            </a:r>
            <a:r>
              <a:rPr lang="en-US" dirty="0" smtClean="0"/>
              <a:t>women and men. </a:t>
            </a:r>
          </a:p>
          <a:p>
            <a:r>
              <a:rPr lang="en-US" dirty="0" smtClean="0"/>
              <a:t>Breathlessness </a:t>
            </a:r>
            <a:r>
              <a:rPr lang="en-US" dirty="0"/>
              <a:t>p</a:t>
            </a:r>
            <a:r>
              <a:rPr lang="en-US" dirty="0" smtClean="0"/>
              <a:t>revalence among women </a:t>
            </a:r>
            <a:r>
              <a:rPr lang="en-US" dirty="0"/>
              <a:t>is </a:t>
            </a:r>
            <a:r>
              <a:rPr lang="en-US" dirty="0" smtClean="0"/>
              <a:t>associated to </a:t>
            </a:r>
            <a:r>
              <a:rPr lang="en-US" dirty="0"/>
              <a:t>their smaller absolute lung </a:t>
            </a:r>
            <a:r>
              <a:rPr lang="en-US" dirty="0" smtClean="0"/>
              <a:t>capacity. </a:t>
            </a:r>
          </a:p>
          <a:p>
            <a:endParaRPr lang="en-US" dirty="0"/>
          </a:p>
          <a:p>
            <a:endParaRPr lang="en-US" dirty="0"/>
          </a:p>
        </p:txBody>
      </p:sp>
    </p:spTree>
    <p:extLst>
      <p:ext uri="{BB962C8B-B14F-4D97-AF65-F5344CB8AC3E}">
        <p14:creationId xmlns:p14="http://schemas.microsoft.com/office/powerpoint/2010/main" val="290024589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Conclusion</a:t>
            </a:r>
            <a:endParaRPr lang="en-US" dirty="0"/>
          </a:p>
        </p:txBody>
      </p:sp>
      <p:sp>
        <p:nvSpPr>
          <p:cNvPr id="3" name="Content Placeholder 2"/>
          <p:cNvSpPr>
            <a:spLocks noGrp="1"/>
          </p:cNvSpPr>
          <p:nvPr>
            <p:ph idx="1"/>
          </p:nvPr>
        </p:nvSpPr>
        <p:spPr/>
        <p:txBody>
          <a:bodyPr>
            <a:normAutofit fontScale="70000" lnSpcReduction="20000"/>
          </a:bodyPr>
          <a:lstStyle/>
          <a:p>
            <a:pPr>
              <a:buFont typeface="Wingdings" panose="05000000000000000000" pitchFamily="2" charset="2"/>
              <a:buChar char="Ø"/>
            </a:pPr>
            <a:r>
              <a:rPr lang="en-US" dirty="0" smtClean="0"/>
              <a:t>Men are more likely to suffer from chronic diseases such as heart diseases, if they fail to exercise. </a:t>
            </a:r>
          </a:p>
          <a:p>
            <a:pPr>
              <a:buFont typeface="Wingdings" panose="05000000000000000000" pitchFamily="2" charset="2"/>
              <a:buChar char="Ø"/>
            </a:pPr>
            <a:r>
              <a:rPr lang="en-US" dirty="0"/>
              <a:t>Diseases </a:t>
            </a:r>
            <a:r>
              <a:rPr lang="en-US" dirty="0" smtClean="0"/>
              <a:t>such as </a:t>
            </a:r>
            <a:r>
              <a:rPr lang="en-US" dirty="0"/>
              <a:t>increased risk of heart attacks, strokes, and blood </a:t>
            </a:r>
            <a:r>
              <a:rPr lang="en-US" dirty="0" smtClean="0"/>
              <a:t>clots are experienced by women who do not exercise. </a:t>
            </a:r>
          </a:p>
          <a:p>
            <a:pPr>
              <a:buFont typeface="Wingdings" panose="05000000000000000000" pitchFamily="2" charset="2"/>
              <a:buChar char="Ø"/>
            </a:pPr>
            <a:r>
              <a:rPr lang="en-US" dirty="0" smtClean="0"/>
              <a:t>There are many benefits gained by men and women who exercise. </a:t>
            </a:r>
          </a:p>
          <a:p>
            <a:pPr>
              <a:buFont typeface="Wingdings" panose="05000000000000000000" pitchFamily="2" charset="2"/>
              <a:buChar char="q"/>
            </a:pPr>
            <a:r>
              <a:rPr lang="en-US" dirty="0" smtClean="0"/>
              <a:t>Men</a:t>
            </a:r>
          </a:p>
          <a:p>
            <a:pPr>
              <a:buFont typeface="Wingdings" panose="05000000000000000000" pitchFamily="2" charset="2"/>
              <a:buChar char="§"/>
            </a:pPr>
            <a:r>
              <a:rPr lang="en-US" dirty="0"/>
              <a:t>Healthy </a:t>
            </a:r>
            <a:r>
              <a:rPr lang="en-US" dirty="0" smtClean="0"/>
              <a:t>blood </a:t>
            </a:r>
            <a:r>
              <a:rPr lang="en-US" dirty="0"/>
              <a:t>vessels</a:t>
            </a:r>
            <a:r>
              <a:rPr lang="en-US" dirty="0" smtClean="0"/>
              <a:t>.</a:t>
            </a:r>
          </a:p>
          <a:p>
            <a:pPr>
              <a:buFont typeface="Wingdings" panose="05000000000000000000" pitchFamily="2" charset="2"/>
              <a:buChar char="§"/>
            </a:pPr>
            <a:r>
              <a:rPr lang="en-US" dirty="0"/>
              <a:t>Lower cholesterol</a:t>
            </a:r>
            <a:r>
              <a:rPr lang="en-US" dirty="0" smtClean="0"/>
              <a:t>.</a:t>
            </a:r>
          </a:p>
          <a:p>
            <a:pPr>
              <a:buFont typeface="Wingdings" panose="05000000000000000000" pitchFamily="2" charset="2"/>
              <a:buChar char="§"/>
            </a:pPr>
            <a:r>
              <a:rPr lang="en-US" dirty="0"/>
              <a:t>Weight loss</a:t>
            </a:r>
            <a:r>
              <a:rPr lang="en-US" dirty="0" smtClean="0"/>
              <a:t>.</a:t>
            </a:r>
          </a:p>
          <a:p>
            <a:pPr>
              <a:buFont typeface="Wingdings" panose="05000000000000000000" pitchFamily="2" charset="2"/>
              <a:buChar char="§"/>
            </a:pPr>
            <a:r>
              <a:rPr lang="en-US" dirty="0" smtClean="0"/>
              <a:t>Low </a:t>
            </a:r>
            <a:r>
              <a:rPr lang="en-US" dirty="0"/>
              <a:t>risk of diabetes</a:t>
            </a:r>
            <a:r>
              <a:rPr lang="en-US" dirty="0" smtClean="0"/>
              <a:t>.</a:t>
            </a:r>
          </a:p>
          <a:p>
            <a:pPr>
              <a:buFont typeface="Wingdings" panose="05000000000000000000" pitchFamily="2" charset="2"/>
              <a:buChar char="§"/>
            </a:pPr>
            <a:r>
              <a:rPr lang="en-US" dirty="0"/>
              <a:t>Lower risk of colon </a:t>
            </a:r>
            <a:r>
              <a:rPr lang="en-US" dirty="0" smtClean="0"/>
              <a:t>cancer</a:t>
            </a:r>
          </a:p>
          <a:p>
            <a:pPr>
              <a:buFont typeface="Wingdings" panose="05000000000000000000" pitchFamily="2" charset="2"/>
              <a:buChar char="q"/>
            </a:pPr>
            <a:r>
              <a:rPr lang="en-US" dirty="0" smtClean="0"/>
              <a:t>Women</a:t>
            </a:r>
          </a:p>
          <a:p>
            <a:pPr>
              <a:buFont typeface="Wingdings" panose="05000000000000000000" pitchFamily="2" charset="2"/>
              <a:buChar char="§"/>
            </a:pPr>
            <a:r>
              <a:rPr lang="en-US" dirty="0" smtClean="0"/>
              <a:t>Improves </a:t>
            </a:r>
            <a:r>
              <a:rPr lang="en-US" dirty="0"/>
              <a:t>sleep</a:t>
            </a:r>
            <a:r>
              <a:rPr lang="en-US" dirty="0" smtClean="0"/>
              <a:t>.</a:t>
            </a:r>
          </a:p>
          <a:p>
            <a:pPr>
              <a:buFont typeface="Wingdings" panose="05000000000000000000" pitchFamily="2" charset="2"/>
              <a:buChar char="§"/>
            </a:pPr>
            <a:r>
              <a:rPr lang="en-US" dirty="0" smtClean="0"/>
              <a:t>Maintains healthier weight. </a:t>
            </a:r>
          </a:p>
          <a:p>
            <a:pPr>
              <a:buFont typeface="Wingdings" panose="05000000000000000000" pitchFamily="2" charset="2"/>
              <a:buChar char="§"/>
            </a:pPr>
            <a:r>
              <a:rPr lang="en-US" dirty="0" smtClean="0"/>
              <a:t>Prevents </a:t>
            </a:r>
            <a:r>
              <a:rPr lang="en-US" dirty="0"/>
              <a:t>osteoporosis </a:t>
            </a:r>
            <a:r>
              <a:rPr lang="en-US" dirty="0" smtClean="0"/>
              <a:t>and bone loss. </a:t>
            </a:r>
          </a:p>
          <a:p>
            <a:pPr>
              <a:buFont typeface="Wingdings" panose="05000000000000000000" pitchFamily="2" charset="2"/>
              <a:buChar char="§"/>
            </a:pPr>
            <a:endParaRPr lang="en-US" dirty="0"/>
          </a:p>
          <a:p>
            <a:pPr>
              <a:buFont typeface="Wingdings" panose="05000000000000000000" pitchFamily="2" charset="2"/>
              <a:buChar char="§"/>
            </a:pPr>
            <a:endParaRPr lang="en-US" dirty="0" smtClean="0"/>
          </a:p>
          <a:p>
            <a:pPr>
              <a:buFont typeface="Wingdings" panose="05000000000000000000" pitchFamily="2" charset="2"/>
              <a:buChar char="Ø"/>
            </a:pPr>
            <a:endParaRPr lang="en-US" dirty="0"/>
          </a:p>
        </p:txBody>
      </p:sp>
    </p:spTree>
    <p:extLst>
      <p:ext uri="{BB962C8B-B14F-4D97-AF65-F5344CB8AC3E}">
        <p14:creationId xmlns:p14="http://schemas.microsoft.com/office/powerpoint/2010/main" val="37821192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Conclusion </a:t>
            </a:r>
            <a:endParaRPr lang="en-US" dirty="0"/>
          </a:p>
        </p:txBody>
      </p:sp>
      <p:sp>
        <p:nvSpPr>
          <p:cNvPr id="3" name="Content Placeholder 2"/>
          <p:cNvSpPr>
            <a:spLocks noGrp="1"/>
          </p:cNvSpPr>
          <p:nvPr>
            <p:ph idx="1"/>
          </p:nvPr>
        </p:nvSpPr>
        <p:spPr/>
        <p:txBody>
          <a:bodyPr/>
          <a:lstStyle/>
          <a:p>
            <a:r>
              <a:rPr lang="en-US" dirty="0" smtClean="0"/>
              <a:t>Individuals are advised to consume the following healthy diet to improve their performance;</a:t>
            </a:r>
          </a:p>
          <a:p>
            <a:pPr>
              <a:buFont typeface="Wingdings" panose="05000000000000000000" pitchFamily="2" charset="2"/>
              <a:buChar char="§"/>
            </a:pPr>
            <a:r>
              <a:rPr lang="en-US" dirty="0" smtClean="0"/>
              <a:t>Low-fat or Fat-free versions </a:t>
            </a:r>
            <a:r>
              <a:rPr lang="en-US" dirty="0"/>
              <a:t>of yogurt, </a:t>
            </a:r>
            <a:r>
              <a:rPr lang="en-US" dirty="0" smtClean="0"/>
              <a:t>milk and </a:t>
            </a:r>
            <a:r>
              <a:rPr lang="en-US" dirty="0"/>
              <a:t>cheese </a:t>
            </a:r>
            <a:r>
              <a:rPr lang="en-US" dirty="0" smtClean="0"/>
              <a:t>products. </a:t>
            </a:r>
          </a:p>
          <a:p>
            <a:pPr>
              <a:buFont typeface="Wingdings" panose="05000000000000000000" pitchFamily="2" charset="2"/>
              <a:buChar char="§"/>
            </a:pPr>
            <a:r>
              <a:rPr lang="en-US" dirty="0"/>
              <a:t>Less than 4 egg </a:t>
            </a:r>
            <a:r>
              <a:rPr lang="en-US" dirty="0" smtClean="0"/>
              <a:t>yolks each week.</a:t>
            </a:r>
          </a:p>
          <a:p>
            <a:pPr>
              <a:buFont typeface="Wingdings" panose="05000000000000000000" pitchFamily="2" charset="2"/>
              <a:buChar char="§"/>
            </a:pPr>
            <a:r>
              <a:rPr lang="en-US" dirty="0" smtClean="0"/>
              <a:t>Protein-based products such as</a:t>
            </a:r>
            <a:r>
              <a:rPr lang="en-US" dirty="0"/>
              <a:t> lean meats,</a:t>
            </a:r>
            <a:r>
              <a:rPr lang="en-US" dirty="0" smtClean="0"/>
              <a:t> fish</a:t>
            </a:r>
            <a:r>
              <a:rPr lang="en-US" dirty="0"/>
              <a:t>, </a:t>
            </a:r>
            <a:r>
              <a:rPr lang="en-US" dirty="0" smtClean="0"/>
              <a:t>skinless </a:t>
            </a:r>
            <a:r>
              <a:rPr lang="en-US" dirty="0"/>
              <a:t>poultry</a:t>
            </a:r>
            <a:r>
              <a:rPr lang="en-US" dirty="0" smtClean="0"/>
              <a:t>, </a:t>
            </a:r>
            <a:r>
              <a:rPr lang="en-US" dirty="0"/>
              <a:t>nuts</a:t>
            </a:r>
            <a:r>
              <a:rPr lang="en-US" dirty="0" smtClean="0"/>
              <a:t> </a:t>
            </a:r>
            <a:r>
              <a:rPr lang="en-US" dirty="0"/>
              <a:t>eggs, beans </a:t>
            </a:r>
            <a:r>
              <a:rPr lang="en-US" dirty="0" smtClean="0"/>
              <a:t>and seeds. </a:t>
            </a:r>
          </a:p>
          <a:p>
            <a:pPr>
              <a:buFont typeface="Wingdings" panose="05000000000000000000" pitchFamily="2" charset="2"/>
              <a:buChar char="§"/>
            </a:pPr>
            <a:r>
              <a:rPr lang="en-US" dirty="0"/>
              <a:t>The American Heart </a:t>
            </a:r>
            <a:r>
              <a:rPr lang="en-US" dirty="0" smtClean="0"/>
              <a:t>Association has recommended individuals to engage in about </a:t>
            </a:r>
            <a:r>
              <a:rPr lang="en-US" dirty="0"/>
              <a:t>75-150 minutes </a:t>
            </a:r>
            <a:r>
              <a:rPr lang="en-US" dirty="0" smtClean="0"/>
              <a:t>when engaging in aerobic activity.</a:t>
            </a:r>
          </a:p>
          <a:p>
            <a:pPr>
              <a:buFont typeface="Wingdings" panose="05000000000000000000" pitchFamily="2" charset="2"/>
              <a:buChar char="§"/>
            </a:pPr>
            <a:r>
              <a:rPr lang="en-US" dirty="0" smtClean="0"/>
              <a:t>The association </a:t>
            </a:r>
            <a:r>
              <a:rPr lang="en-US" dirty="0"/>
              <a:t>also recommends </a:t>
            </a:r>
            <a:r>
              <a:rPr lang="en-US" dirty="0" smtClean="0"/>
              <a:t>a </a:t>
            </a:r>
            <a:r>
              <a:rPr lang="en-US" dirty="0"/>
              <a:t>strength-training </a:t>
            </a:r>
            <a:r>
              <a:rPr lang="en-US" dirty="0" smtClean="0"/>
              <a:t>sessions for about 75 minutes. </a:t>
            </a:r>
            <a:endParaRPr lang="en-US" dirty="0"/>
          </a:p>
        </p:txBody>
      </p:sp>
    </p:spTree>
    <p:extLst>
      <p:ext uri="{BB962C8B-B14F-4D97-AF65-F5344CB8AC3E}">
        <p14:creationId xmlns:p14="http://schemas.microsoft.com/office/powerpoint/2010/main" val="396924526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References </a:t>
            </a:r>
            <a:endParaRPr lang="en-US" dirty="0"/>
          </a:p>
        </p:txBody>
      </p:sp>
      <p:sp>
        <p:nvSpPr>
          <p:cNvPr id="3" name="Content Placeholder 2"/>
          <p:cNvSpPr>
            <a:spLocks noGrp="1"/>
          </p:cNvSpPr>
          <p:nvPr>
            <p:ph idx="1"/>
          </p:nvPr>
        </p:nvSpPr>
        <p:spPr/>
        <p:txBody>
          <a:bodyPr/>
          <a:lstStyle/>
          <a:p>
            <a:pPr>
              <a:buFont typeface="Wingdings" panose="05000000000000000000" pitchFamily="2" charset="2"/>
              <a:buChar char="Ø"/>
            </a:pPr>
            <a:r>
              <a:rPr lang="en-US" dirty="0" err="1" smtClean="0"/>
              <a:t>Scraton</a:t>
            </a:r>
            <a:r>
              <a:rPr lang="en-US" dirty="0"/>
              <a:t>, S., &amp; </a:t>
            </a:r>
            <a:r>
              <a:rPr lang="en-US" dirty="0" err="1"/>
              <a:t>Flintoff</a:t>
            </a:r>
            <a:r>
              <a:rPr lang="en-US" dirty="0"/>
              <a:t>, A. (2002). </a:t>
            </a:r>
            <a:r>
              <a:rPr lang="en-US" i="1" dirty="0"/>
              <a:t>Gender and sport: A reader</a:t>
            </a:r>
            <a:r>
              <a:rPr lang="en-US" dirty="0"/>
              <a:t>. Psychology Press. </a:t>
            </a:r>
          </a:p>
          <a:p>
            <a:r>
              <a:rPr lang="en-US" dirty="0"/>
              <a:t>Simmons, M. P., &amp; Foster, L. A. (2008). </a:t>
            </a:r>
            <a:r>
              <a:rPr lang="en-US" i="1" dirty="0"/>
              <a:t>Sport and exercise psychology research advances</a:t>
            </a:r>
            <a:r>
              <a:rPr lang="en-US" dirty="0"/>
              <a:t>. Nova Publishers. </a:t>
            </a:r>
          </a:p>
          <a:p>
            <a:endParaRPr lang="en-US" dirty="0" smtClean="0"/>
          </a:p>
          <a:p>
            <a:r>
              <a:rPr lang="en-US" dirty="0"/>
              <a:t>Physiological Differences Between Male and Female Athletes. (2020). Retrieved 19 April 2020, from https://</a:t>
            </a:r>
            <a:r>
              <a:rPr lang="en-US" dirty="0" smtClean="0"/>
              <a:t>work.chron.com/physiological-differences-between-male-female-athletes-20627.html</a:t>
            </a:r>
            <a:r>
              <a:rPr lang="en-US" dirty="0"/>
              <a:t>Physiological Differences Between Male and Female Athletes. (2020). Retrieved 19 April 2020, from https://work.chron.com/physiological-differences-between-male-female-athletes-20627.html</a:t>
            </a:r>
            <a:endParaRPr lang="en-US" dirty="0"/>
          </a:p>
        </p:txBody>
      </p:sp>
    </p:spTree>
    <p:extLst>
      <p:ext uri="{BB962C8B-B14F-4D97-AF65-F5344CB8AC3E}">
        <p14:creationId xmlns:p14="http://schemas.microsoft.com/office/powerpoint/2010/main" val="733229480"/>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Ion">
  <a:themeElements>
    <a:clrScheme name="Ion">
      <a:dk1>
        <a:sysClr val="windowText" lastClr="000000"/>
      </a:dk1>
      <a:lt1>
        <a:sysClr val="window" lastClr="FFFFFF"/>
      </a:lt1>
      <a:dk2>
        <a:srgbClr val="1E5155"/>
      </a:dk2>
      <a:lt2>
        <a:srgbClr val="EBEBEB"/>
      </a:lt2>
      <a:accent1>
        <a:srgbClr val="B01513"/>
      </a:accent1>
      <a:accent2>
        <a:srgbClr val="EA6312"/>
      </a:accent2>
      <a:accent3>
        <a:srgbClr val="E6B729"/>
      </a:accent3>
      <a:accent4>
        <a:srgbClr val="6AAC90"/>
      </a:accent4>
      <a:accent5>
        <a:srgbClr val="54849A"/>
      </a:accent5>
      <a:accent6>
        <a:srgbClr val="9E5E9B"/>
      </a:accent6>
      <a:hlink>
        <a:srgbClr val="58C1BA"/>
      </a:hlink>
      <a:folHlink>
        <a:srgbClr val="9DFFCB"/>
      </a:folHlink>
    </a:clrScheme>
    <a:fontScheme name="Ion">
      <a:majorFont>
        <a:latin typeface="Century Gothic" panose="020B0502020202020204"/>
        <a:ea typeface=""/>
        <a:cs typeface=""/>
        <a:font script="Jpan" typeface="メイリオ"/>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panose="020B050202020202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Ion">
      <a:fillStyleLst>
        <a:solidFill>
          <a:schemeClr val="phClr"/>
        </a:solidFill>
        <a:gradFill rotWithShape="1">
          <a:gsLst>
            <a:gs pos="0">
              <a:schemeClr val="phClr">
                <a:tint val="64000"/>
                <a:lumMod val="118000"/>
              </a:schemeClr>
            </a:gs>
            <a:gs pos="100000">
              <a:schemeClr val="phClr">
                <a:tint val="92000"/>
                <a:alpha val="100000"/>
                <a:lumMod val="110000"/>
              </a:schemeClr>
            </a:gs>
          </a:gsLst>
          <a:lin ang="5400000" scaled="0"/>
        </a:gradFill>
        <a:gradFill rotWithShape="1">
          <a:gsLst>
            <a:gs pos="0">
              <a:schemeClr val="phClr">
                <a:tint val="98000"/>
                <a:lumMod val="114000"/>
              </a:schemeClr>
            </a:gs>
            <a:gs pos="100000">
              <a:schemeClr val="phClr">
                <a:shade val="90000"/>
                <a:lumMod val="84000"/>
              </a:schemeClr>
            </a:gs>
          </a:gsLst>
          <a:lin ang="5400000" scaled="0"/>
        </a:gradFill>
      </a:fillStyleLst>
      <a:lnStyleLst>
        <a:ln w="9525" cap="rnd" cmpd="sng" algn="ctr">
          <a:solidFill>
            <a:schemeClr val="phClr"/>
          </a:solidFill>
          <a:prstDash val="solid"/>
        </a:ln>
        <a:ln w="19050" cap="rnd" cmpd="sng" algn="ctr">
          <a:solidFill>
            <a:schemeClr val="phClr"/>
          </a:solidFill>
          <a:prstDash val="solid"/>
        </a:ln>
        <a:ln w="28575" cap="rnd" cmpd="sng" algn="ctr">
          <a:solidFill>
            <a:schemeClr val="phClr"/>
          </a:solidFill>
          <a:prstDash val="solid"/>
        </a:ln>
      </a:lnStyleLst>
      <a:effectStyleLst>
        <a:effectStyle>
          <a:effectLst/>
        </a:effectStyle>
        <a:effectStyle>
          <a:effectLst>
            <a:outerShdw blurRad="38100" dist="25400" dir="5400000" rotWithShape="0">
              <a:srgbClr val="000000">
                <a:alpha val="45000"/>
              </a:srgbClr>
            </a:outerShdw>
          </a:effectLst>
        </a:effectStyle>
        <a:effectStyle>
          <a:effectLst>
            <a:outerShdw blurRad="63500" dist="38100" dir="5400000" rotWithShape="0">
              <a:srgbClr val="000000">
                <a:alpha val="60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7000"/>
                <a:hueMod val="88000"/>
                <a:satMod val="130000"/>
                <a:lumMod val="124000"/>
              </a:schemeClr>
            </a:gs>
            <a:gs pos="100000">
              <a:schemeClr val="phClr">
                <a:tint val="96000"/>
                <a:shade val="88000"/>
                <a:hueMod val="108000"/>
                <a:satMod val="164000"/>
                <a:lumMod val="76000"/>
              </a:schemeClr>
            </a:gs>
          </a:gsLst>
          <a:path path="circle">
            <a:fillToRect l="45000" t="65000" r="125000" b="100000"/>
          </a:path>
        </a:gradFill>
        <a:blipFill rotWithShape="1">
          <a:blip xmlns:r="http://schemas.openxmlformats.org/officeDocument/2006/relationships" r:embed="rId1">
            <a:duotone>
              <a:schemeClr val="phClr">
                <a:shade val="69000"/>
                <a:hueMod val="108000"/>
                <a:satMod val="164000"/>
                <a:lumMod val="74000"/>
              </a:schemeClr>
              <a:schemeClr val="phClr">
                <a:tint val="96000"/>
                <a:hueMod val="88000"/>
                <a:satMod val="140000"/>
                <a:lumMod val="132000"/>
              </a:schemeClr>
            </a:duotone>
          </a:blip>
          <a:stretch/>
        </a:blipFill>
      </a:bgFillStyleLst>
    </a:fmtScheme>
  </a:themeElements>
  <a:objectDefaults/>
  <a:extraClrSchemeLst/>
  <a:extLst>
    <a:ext uri="{05A4C25C-085E-4340-85A3-A5531E510DB2}">
      <thm15:themeFamily xmlns:thm15="http://schemas.microsoft.com/office/thememl/2012/main" name="Ion" id="{B8441ADB-2E43-4AF7-B97A-BD870242C6A8}" vid="{292E63A9-BB86-4E3D-B92A-7223C6510D2E}"/>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Ion</Template>
  <TotalTime>641</TotalTime>
  <Words>1008</Words>
  <Application>Microsoft Office PowerPoint</Application>
  <PresentationFormat>Widescreen</PresentationFormat>
  <Paragraphs>90</Paragraphs>
  <Slides>12</Slides>
  <Notes>5</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12</vt:i4>
      </vt:variant>
    </vt:vector>
  </HeadingPairs>
  <TitlesOfParts>
    <vt:vector size="18" baseType="lpstr">
      <vt:lpstr>Arial</vt:lpstr>
      <vt:lpstr>Calibri</vt:lpstr>
      <vt:lpstr>Century Gothic</vt:lpstr>
      <vt:lpstr>Wingdings</vt:lpstr>
      <vt:lpstr>Wingdings 3</vt:lpstr>
      <vt:lpstr>Ion</vt:lpstr>
      <vt:lpstr>Gender and Exercise</vt:lpstr>
      <vt:lpstr>Physiological differences between Men and Women</vt:lpstr>
      <vt:lpstr>Different body types for males and females</vt:lpstr>
      <vt:lpstr>Psychological differences between Men and Women</vt:lpstr>
      <vt:lpstr>similarities between men and women psychology</vt:lpstr>
      <vt:lpstr>Normal Body Fat Percentages for Male and Females</vt:lpstr>
      <vt:lpstr>Continuation; Normal Body Fat Percentages for Male and Females</vt:lpstr>
      <vt:lpstr>How Exercise affects Males and Females’ Hormones</vt:lpstr>
      <vt:lpstr>Lung Capacity between Men and women</vt:lpstr>
      <vt:lpstr>Conclusion</vt:lpstr>
      <vt:lpstr>Conclusion </vt:lpstr>
      <vt:lpstr>References </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Supply Chain Research Proposal</dc:title>
  <dc:creator>user</dc:creator>
  <cp:lastModifiedBy>Microsoft</cp:lastModifiedBy>
  <cp:revision>65</cp:revision>
  <dcterms:created xsi:type="dcterms:W3CDTF">2019-07-06T17:35:56Z</dcterms:created>
  <dcterms:modified xsi:type="dcterms:W3CDTF">2020-04-19T06:50:21Z</dcterms:modified>
</cp:coreProperties>
</file>